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Helvetica Neue"/>
      <p:regular r:id="rId29"/>
      <p:bold r:id="rId30"/>
      <p:italic r:id="rId31"/>
      <p:boldItalic r:id="rId32"/>
    </p:embeddedFont>
    <p:embeddedFont>
      <p:font typeface="Arial Black"/>
      <p:regular r:id="rId33"/>
    </p:embeddedFont>
    <p:embeddedFont>
      <p:font typeface="Helvetica Neue Light"/>
      <p:regular r:id="rId34"/>
      <p:bold r:id="rId35"/>
      <p:italic r:id="rId36"/>
      <p:boldItalic r:id="rId37"/>
    </p:embeddedFont>
    <p:embeddedFont>
      <p:font typeface="Asap"/>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sap-italic.fntdata"/><Relationship Id="rId20" Type="http://schemas.openxmlformats.org/officeDocument/2006/relationships/slide" Target="slides/slide15.xml"/><Relationship Id="rId41" Type="http://schemas.openxmlformats.org/officeDocument/2006/relationships/font" Target="fonts/Asap-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33" Type="http://schemas.openxmlformats.org/officeDocument/2006/relationships/font" Target="fonts/ArialBlack-regular.fntdata"/><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35" Type="http://schemas.openxmlformats.org/officeDocument/2006/relationships/font" Target="fonts/HelveticaNeueLight-bold.fntdata"/><Relationship Id="rId12" Type="http://schemas.openxmlformats.org/officeDocument/2006/relationships/slide" Target="slides/slide7.xml"/><Relationship Id="rId34" Type="http://schemas.openxmlformats.org/officeDocument/2006/relationships/font" Target="fonts/HelveticaNeueLight-regular.fntdata"/><Relationship Id="rId15" Type="http://schemas.openxmlformats.org/officeDocument/2006/relationships/slide" Target="slides/slide10.xml"/><Relationship Id="rId37" Type="http://schemas.openxmlformats.org/officeDocument/2006/relationships/font" Target="fonts/HelveticaNeueLight-boldItalic.fntdata"/><Relationship Id="rId14" Type="http://schemas.openxmlformats.org/officeDocument/2006/relationships/slide" Target="slides/slide9.xml"/><Relationship Id="rId36" Type="http://schemas.openxmlformats.org/officeDocument/2006/relationships/font" Target="fonts/HelveticaNeueLight-italic.fntdata"/><Relationship Id="rId17" Type="http://schemas.openxmlformats.org/officeDocument/2006/relationships/slide" Target="slides/slide12.xml"/><Relationship Id="rId39" Type="http://schemas.openxmlformats.org/officeDocument/2006/relationships/font" Target="fonts/Asap-bold.fntdata"/><Relationship Id="rId16" Type="http://schemas.openxmlformats.org/officeDocument/2006/relationships/slide" Target="slides/slide11.xml"/><Relationship Id="rId38" Type="http://schemas.openxmlformats.org/officeDocument/2006/relationships/font" Target="fonts/Asap-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ssf/wg-identifying-security-threats/blob/main/publications/threats-risks-mitigations/v1.1/Threats%2C%20Risks%2C%20and%20Mitigations%20in%20the%20Open%20Source%20Ecosystem%20-%20v1.1.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bricked.com/blog/vulnerabilities-dependencies/" TargetMode="External"/><Relationship Id="rId3" Type="http://schemas.openxmlformats.org/officeDocument/2006/relationships/hyperlink" Target="https://link.springer.com/chapter/10.1007%2F978-3-030-52683-2_2"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itesourcesoftware.com/resources/blog/2021-state-of-open-source-security-vulnerabilities-cheat-sheet/" TargetMode="External"/><Relationship Id="rId3" Type="http://schemas.openxmlformats.org/officeDocument/2006/relationships/hyperlink" Target="https://octoverse.github.com/static/github-octoverse-2020-security-report.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verse.github.com/#chart-rely-on-oss" TargetMode="External"/><Relationship Id="rId3" Type="http://schemas.openxmlformats.org/officeDocument/2006/relationships/hyperlink" Target="https://github.com/readme/featured/octoverse-security"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12b2a267113_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 name="Google Shape;49;g12b2a26711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ba2fa1749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1ba2fa1749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u="sng">
                <a:solidFill>
                  <a:schemeClr val="dk1"/>
                </a:solidFill>
                <a:highlight>
                  <a:srgbClr val="FFF2CC"/>
                </a:highlight>
                <a:latin typeface="Helvetica Neue"/>
                <a:ea typeface="Helvetica Neue"/>
                <a:cs typeface="Helvetica Neue"/>
                <a:sym typeface="Helvetica Neue"/>
              </a:rPr>
              <a:t>What makes open source software a unique target for adversaries? </a:t>
            </a:r>
            <a:endParaRPr b="1" sz="1200" u="sng">
              <a:solidFill>
                <a:schemeClr val="dk1"/>
              </a:solidFill>
              <a:highlight>
                <a:srgbClr val="FFF2CC"/>
              </a:highlight>
              <a:latin typeface="Helvetica Neue"/>
              <a:ea typeface="Helvetica Neue"/>
              <a:cs typeface="Helvetica Neue"/>
              <a:sym typeface="Helvetica Neue"/>
            </a:endParaRPr>
          </a:p>
          <a:p>
            <a:pPr indent="0" lvl="0" marL="0" rtl="0" algn="l">
              <a:lnSpc>
                <a:spcPct val="100000"/>
              </a:lnSpc>
              <a:spcBef>
                <a:spcPts val="400"/>
              </a:spcBef>
              <a:spcAft>
                <a:spcPts val="0"/>
              </a:spcAft>
              <a:buSzPts val="1100"/>
              <a:buNone/>
            </a:pPr>
            <a:r>
              <a:rPr b="1" lang="en" sz="1200">
                <a:solidFill>
                  <a:srgbClr val="9900FF"/>
                </a:solidFill>
                <a:highlight>
                  <a:srgbClr val="FFF2CC"/>
                </a:highlight>
              </a:rPr>
              <a:t>What makes open source so impactful, is also what makes it difficult to secure. </a:t>
            </a:r>
            <a:endParaRPr b="1" sz="1200">
              <a:solidFill>
                <a:srgbClr val="9900FF"/>
              </a:solidFill>
              <a:highlight>
                <a:srgbClr val="FFF2CC"/>
              </a:highlight>
            </a:endParaRPr>
          </a:p>
          <a:p>
            <a:pPr indent="-304800" lvl="0" marL="457200" rtl="0" algn="l">
              <a:lnSpc>
                <a:spcPct val="100000"/>
              </a:lnSpc>
              <a:spcBef>
                <a:spcPts val="40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Deobfuscated and public-facing source code</a:t>
            </a:r>
            <a:r>
              <a:rPr lang="en" sz="1200">
                <a:solidFill>
                  <a:schemeClr val="dk1"/>
                </a:solidFill>
                <a:highlight>
                  <a:srgbClr val="FFF2CC"/>
                </a:highlight>
                <a:latin typeface="Helvetica Neue"/>
                <a:ea typeface="Helvetica Neue"/>
                <a:cs typeface="Helvetica Neue"/>
                <a:sym typeface="Helvetica Neue"/>
              </a:rPr>
              <a:t> as opposed to proprietary/closed source software for which an attacker must reverse engineer the binaries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Distributed community-driven development,</a:t>
            </a:r>
            <a:r>
              <a:rPr lang="en" sz="1200">
                <a:solidFill>
                  <a:schemeClr val="dk1"/>
                </a:solidFill>
                <a:highlight>
                  <a:srgbClr val="FFF2CC"/>
                </a:highlight>
                <a:latin typeface="Helvetica Neue"/>
                <a:ea typeface="Helvetica Neue"/>
                <a:cs typeface="Helvetica Neue"/>
                <a:sym typeface="Helvetica Neue"/>
              </a:rPr>
              <a:t> where contributions come from many sources including, at times, unknown third-parties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At times, a “tragedy of the commons” </a:t>
            </a:r>
            <a:r>
              <a:rPr b="1" lang="en" sz="1200">
                <a:solidFill>
                  <a:schemeClr val="dk1"/>
                </a:solidFill>
                <a:highlight>
                  <a:srgbClr val="FFF2CC"/>
                </a:highlight>
                <a:latin typeface="Helvetica Neue"/>
                <a:ea typeface="Helvetica Neue"/>
                <a:cs typeface="Helvetica Neue"/>
                <a:sym typeface="Helvetica Neue"/>
              </a:rPr>
              <a:t>where we assume that software is secure because anyone could have looked at it </a:t>
            </a:r>
            <a:r>
              <a:rPr lang="en" sz="1200">
                <a:solidFill>
                  <a:schemeClr val="dk1"/>
                </a:solidFill>
                <a:highlight>
                  <a:srgbClr val="FFF2CC"/>
                </a:highlight>
                <a:latin typeface="Helvetica Neue"/>
                <a:ea typeface="Helvetica Neue"/>
                <a:cs typeface="Helvetica Neue"/>
                <a:sym typeface="Helvetica Neue"/>
              </a:rPr>
              <a:t>and found bugs - but we’re not actually assured, in many cases, that anyone has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 </a:t>
            </a:r>
            <a:r>
              <a:rPr b="1" lang="en" sz="1200">
                <a:solidFill>
                  <a:schemeClr val="dk1"/>
                </a:solidFill>
                <a:highlight>
                  <a:srgbClr val="FFF2CC"/>
                </a:highlight>
                <a:latin typeface="Helvetica Neue"/>
                <a:ea typeface="Helvetica Neue"/>
                <a:cs typeface="Helvetica Neue"/>
                <a:sym typeface="Helvetica Neue"/>
              </a:rPr>
              <a:t>lack of consistently-deployed security standards, reviews and tooling</a:t>
            </a:r>
            <a:r>
              <a:rPr lang="en" sz="1200">
                <a:solidFill>
                  <a:schemeClr val="dk1"/>
                </a:solidFill>
                <a:highlight>
                  <a:srgbClr val="FFF2CC"/>
                </a:highlight>
                <a:latin typeface="Helvetica Neue"/>
                <a:ea typeface="Helvetica Neue"/>
                <a:cs typeface="Helvetica Neue"/>
                <a:sym typeface="Helvetica Neue"/>
              </a:rPr>
              <a:t>, resulting in weaknesses at various points in the SDLC, even where “easy wins” for security, such as listing vulnerability disclosure contact information, is not present.</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In many cases, </a:t>
            </a:r>
            <a:r>
              <a:rPr b="1" lang="en" sz="1200">
                <a:solidFill>
                  <a:schemeClr val="dk1"/>
                </a:solidFill>
                <a:highlight>
                  <a:srgbClr val="FFF2CC"/>
                </a:highlight>
                <a:latin typeface="Helvetica Neue"/>
                <a:ea typeface="Helvetica Neue"/>
                <a:cs typeface="Helvetica Neue"/>
                <a:sym typeface="Helvetica Neue"/>
              </a:rPr>
              <a:t>decreased capacity for vulnerability remediation, and even worse incident response</a:t>
            </a:r>
            <a:r>
              <a:rPr lang="en" sz="1200">
                <a:solidFill>
                  <a:schemeClr val="dk1"/>
                </a:solidFill>
                <a:highlight>
                  <a:srgbClr val="FFF2CC"/>
                </a:highlight>
                <a:latin typeface="Helvetica Neue"/>
                <a:ea typeface="Helvetica Neue"/>
                <a:cs typeface="Helvetica Neue"/>
                <a:sym typeface="Helvetica Neue"/>
              </a:rPr>
              <a:t>, particularly in smaller projects or in those without a mature security program.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Entirely </a:t>
            </a:r>
            <a:r>
              <a:rPr b="1" lang="en" sz="1200">
                <a:solidFill>
                  <a:schemeClr val="dk1"/>
                </a:solidFill>
                <a:highlight>
                  <a:srgbClr val="FFF2CC"/>
                </a:highlight>
                <a:latin typeface="Helvetica Neue"/>
                <a:ea typeface="Helvetica Neue"/>
                <a:cs typeface="Helvetica Neue"/>
                <a:sym typeface="Helvetica Neue"/>
              </a:rPr>
              <a:t>different economic incentives</a:t>
            </a:r>
            <a:r>
              <a:rPr lang="en" sz="1200">
                <a:solidFill>
                  <a:schemeClr val="dk1"/>
                </a:solidFill>
                <a:highlight>
                  <a:srgbClr val="FFF2CC"/>
                </a:highlight>
                <a:latin typeface="Helvetica Neue"/>
                <a:ea typeface="Helvetica Neue"/>
                <a:cs typeface="Helvetica Neue"/>
                <a:sym typeface="Helvetica Neue"/>
              </a:rPr>
              <a:t> and allocation of human and financial resources compared to industrial software development, where security is often not incentivized or accounted for, as well as compared to threat actors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But in spite of all of this,</a:t>
            </a:r>
            <a:r>
              <a:rPr b="1" lang="en" sz="1200">
                <a:solidFill>
                  <a:schemeClr val="dk1"/>
                </a:solidFill>
                <a:highlight>
                  <a:srgbClr val="FFF2CC"/>
                </a:highlight>
                <a:latin typeface="Helvetica Neue"/>
                <a:ea typeface="Helvetica Neue"/>
                <a:cs typeface="Helvetica Neue"/>
                <a:sym typeface="Helvetica Neue"/>
              </a:rPr>
              <a:t> high-value targets that are foundational to many of the technologies that power our world and to the internet itself</a:t>
            </a:r>
            <a:r>
              <a:rPr lang="en" sz="1200">
                <a:solidFill>
                  <a:schemeClr val="dk1"/>
                </a:solidFill>
                <a:highlight>
                  <a:srgbClr val="FFF2CC"/>
                </a:highlight>
                <a:latin typeface="Helvetica Neue"/>
                <a:ea typeface="Helvetica Neue"/>
                <a:cs typeface="Helvetica Neue"/>
                <a:sym typeface="Helvetica Neue"/>
              </a:rPr>
              <a:t>. </a:t>
            </a:r>
            <a:endParaRPr sz="1000">
              <a:solidFill>
                <a:srgbClr val="6C01B3"/>
              </a:solidFill>
              <a:highlight>
                <a:srgbClr val="FFF2CC"/>
              </a:highlight>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ba2fa1749_2_1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When threat modelling OSS, we have a broad attack surface that begins before any code is written, and extends to every individual developer’s local machine and network, all the way through the broader project infrastructure, and beyond into the package management ecosystem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Concept phase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Think about intrinsic risk related to your entire tech stack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Focus on areas of enhanced risk - cryptography &amp; secrets management, OS kernels, etc</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Local development on maintainer’s machine in the interest of making malicious commits to a repo, or to preview forthcoming changes or otherwise exfiltrate information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have seen examples of malware which sought to exfiltrate a devs npm access tokens</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as well as the XcodeGhost supply chain attack in 2015 in which malicious versions of Apple’s Xcode development environment were distributed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Infrastructure / Project level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Mistakes in code: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Copy-pasting insecure code from stackoverflow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Using insecure development practices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Committing secrets to source code or packages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Abuse of debug privileges and development-related backdoors by threat actors, and other abuses by external contributors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External contributors who may introduce malicious code, either independently or through compromise of a legitimate developer’s contirbutions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Compromises to - or insufficiently robust pairing between - developer identity and authentication </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Insecure CI/CD pipelines in which a range of attacks can occur; compromises of build systems</a:t>
            </a:r>
            <a:endParaRPr sz="1000">
              <a:solidFill>
                <a:schemeClr val="dk1"/>
              </a:solidFill>
              <a:latin typeface="Helvetica Neue"/>
              <a:ea typeface="Helvetica Neue"/>
              <a:cs typeface="Helvetica Neue"/>
              <a:sym typeface="Helvetica Neue"/>
            </a:endParaRPr>
          </a:p>
          <a:p>
            <a:pPr indent="-292100" lvl="3" marL="18288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There has been great work around Build pipelines and verification, including work around reproducible builds and binary transparency</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Problems amplified by a Lack of build pipeline security tooling: static analysis; fuzzing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Lack of platform security, OS-level protections, and runtime protecions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Package Ecosystem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Typosquatting to insert malicious packages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Direct compromise of legitimate packages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Use of malicious dependencies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Vulnerability disclosure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Inaccurate security contact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Unmaintained project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Maintainer does not see the bug as a security vulnerability, or is unable to write the patch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Insecure communications methods, including projects’ desire for vulnerabiities to be reported as public issues </a:t>
            </a:r>
            <a:endParaRPr sz="1000">
              <a:solidFill>
                <a:schemeClr val="dk1"/>
              </a:solidFill>
              <a:latin typeface="Helvetica Neue"/>
              <a:ea typeface="Helvetica Neue"/>
              <a:cs typeface="Helvetica Neue"/>
              <a:sym typeface="Helvetica Neue"/>
            </a:endParaRPr>
          </a:p>
          <a:p>
            <a:pPr indent="-292100" lvl="2" marL="13716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Patching in public may allow RE in advance of forthcoming patches to infer not-yet public vulnerabilities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rgbClr val="DCA10D"/>
              </a:buClr>
              <a:buSzPts val="1000"/>
              <a:buFont typeface="Helvetica Neue"/>
              <a:buChar char="●"/>
            </a:pPr>
            <a:r>
              <a:rPr lang="en" sz="1000">
                <a:solidFill>
                  <a:schemeClr val="dk1"/>
                </a:solidFill>
                <a:latin typeface="Helvetica Neue"/>
                <a:ea typeface="Helvetica Neue"/>
                <a:cs typeface="Helvetica Neue"/>
                <a:sym typeface="Helvetica Neue"/>
              </a:rPr>
              <a:t>I would direct the interested listener to the “Threats, Risks, and Mitigations in the Open Source Ecosystem” published by Michael Scovetta of Microsoft and several collaborators from OpenSSF. </a:t>
            </a:r>
            <a:br>
              <a:rPr lang="en" sz="1000">
                <a:solidFill>
                  <a:schemeClr val="dk1"/>
                </a:solidFill>
                <a:latin typeface="Helvetica Neue"/>
                <a:ea typeface="Helvetica Neue"/>
                <a:cs typeface="Helvetica Neue"/>
                <a:sym typeface="Helvetica Neue"/>
              </a:rPr>
            </a:br>
            <a:r>
              <a:rPr lang="en" sz="1000" u="sng">
                <a:solidFill>
                  <a:schemeClr val="hlink"/>
                </a:solidFill>
                <a:latin typeface="Helvetica Neue"/>
                <a:ea typeface="Helvetica Neue"/>
                <a:cs typeface="Helvetica Neue"/>
                <a:sym typeface="Helvetica Neue"/>
                <a:hlinkClick r:id="rId2"/>
              </a:rPr>
              <a:t>https://github.com/ossf/wg-identifying-security-threats/blob/main/publications/threats-risks-mitigations/v1.1/Threats%2C%20Risks%2C%20and%20Mitigations%20in%20the%20Open%20Source%20Ecosystem%20-%20v1.1.pdf</a:t>
            </a:r>
            <a:r>
              <a:rPr lang="en" sz="1000">
                <a:solidFill>
                  <a:schemeClr val="dk1"/>
                </a:solidFill>
                <a:latin typeface="Helvetica Neue"/>
                <a:ea typeface="Helvetica Neue"/>
                <a:cs typeface="Helvetica Neue"/>
                <a:sym typeface="Helvetica Neue"/>
              </a:rPr>
              <a:t>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p:txBody>
      </p:sp>
      <p:sp>
        <p:nvSpPr>
          <p:cNvPr id="136" name="Google Shape;136;g11ba2fa1749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1054956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1054956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350">
                <a:solidFill>
                  <a:srgbClr val="24292E"/>
                </a:solidFill>
                <a:highlight>
                  <a:srgbClr val="F6F8FA"/>
                </a:highlight>
                <a:latin typeface="Helvetica Neue"/>
                <a:ea typeface="Helvetica Neue"/>
                <a:cs typeface="Helvetica Neue"/>
                <a:sym typeface="Helvetica Neue"/>
              </a:rPr>
              <a:t>Let’s talk about transitive dependency risk. Even if your code is free of vulnerabilities, your code likely depends on something which itself is full of vulns. Vulns on vulns. Vulns all the way down </a:t>
            </a:r>
            <a:br>
              <a:rPr lang="en" sz="1350">
                <a:solidFill>
                  <a:srgbClr val="24292E"/>
                </a:solidFill>
                <a:highlight>
                  <a:srgbClr val="F6F8FA"/>
                </a:highlight>
                <a:latin typeface="Helvetica Neue"/>
                <a:ea typeface="Helvetica Neue"/>
                <a:cs typeface="Helvetica Neue"/>
                <a:sym typeface="Helvetica Neue"/>
              </a:rPr>
            </a:br>
            <a:endParaRPr sz="1350">
              <a:solidFill>
                <a:srgbClr val="24292E"/>
              </a:solidFill>
              <a:highlight>
                <a:srgbClr val="F6F8FA"/>
              </a:highlight>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Char char="-"/>
            </a:pPr>
            <a:r>
              <a:rPr lang="en" sz="1350">
                <a:solidFill>
                  <a:srgbClr val="24292E"/>
                </a:solidFill>
                <a:highlight>
                  <a:srgbClr val="F6F8FA"/>
                </a:highlight>
                <a:latin typeface="Helvetica Neue"/>
                <a:ea typeface="Helvetica Neue"/>
                <a:cs typeface="Helvetica Neue"/>
                <a:sym typeface="Helvetica Neue"/>
              </a:rPr>
              <a:t>Open source projects have an average of 180 package dependencies. But this number can range from just a few packages to more than 1,000. (source: Github State of hte Octoverse 2019) </a:t>
            </a:r>
            <a:endParaRPr sz="1350">
              <a:solidFill>
                <a:srgbClr val="24292E"/>
              </a:solidFill>
              <a:highlight>
                <a:srgbClr val="F6F8FA"/>
              </a:highlight>
              <a:latin typeface="Helvetica Neue"/>
              <a:ea typeface="Helvetica Neue"/>
              <a:cs typeface="Helvetica Neue"/>
              <a:sym typeface="Helvetica Neue"/>
            </a:endParaRPr>
          </a:p>
          <a:p>
            <a:pPr indent="-317500" lvl="0" marL="457200" rtl="0" algn="l">
              <a:spcBef>
                <a:spcPts val="0"/>
              </a:spcBef>
              <a:spcAft>
                <a:spcPts val="0"/>
              </a:spcAft>
              <a:buClr>
                <a:schemeClr val="lt1"/>
              </a:buClr>
              <a:buSzPts val="1400"/>
              <a:buChar char="-"/>
            </a:pPr>
            <a:r>
              <a:rPr lang="en" sz="1200">
                <a:solidFill>
                  <a:srgbClr val="D03592"/>
                </a:solidFill>
                <a:highlight>
                  <a:srgbClr val="F6F8FA"/>
                </a:highlight>
              </a:rPr>
              <a:t>The 50 open source projects with the most dependent projects each had an average of 3.6M+ dependents. This data is based on content from manifest files in public repositories with open source licenses. (Source: Github State of the Octoverse 2019)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CVE-2017-5638, a vulnerability in the open source Apache struts framework, was exploited in the breach of Equifax, which resulted in the unauthorized disclosure of 200,000 credit card numbers (source: </a:t>
            </a:r>
            <a:r>
              <a:rPr lang="en" u="sng">
                <a:solidFill>
                  <a:schemeClr val="hlink"/>
                </a:solidFill>
                <a:hlinkClick r:id="rId2"/>
              </a:rPr>
              <a:t>https://debricked.com/blog/vulnerabilities-dependencies/</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sz="1300">
                <a:solidFill>
                  <a:srgbClr val="333333"/>
                </a:solidFill>
                <a:highlight>
                  <a:srgbClr val="FCFCFC"/>
                </a:highlight>
                <a:latin typeface="Georgia"/>
                <a:ea typeface="Georgia"/>
                <a:cs typeface="Georgia"/>
                <a:sym typeface="Georgia"/>
              </a:rPr>
              <a:t>npm package </a:t>
            </a:r>
            <a:r>
              <a:rPr lang="en" sz="1300">
                <a:solidFill>
                  <a:srgbClr val="333333"/>
                </a:solidFill>
                <a:highlight>
                  <a:srgbClr val="FCFCFC"/>
                </a:highlight>
                <a:latin typeface="Courier New"/>
                <a:ea typeface="Courier New"/>
                <a:cs typeface="Courier New"/>
                <a:sym typeface="Courier New"/>
              </a:rPr>
              <a:t>event-stream</a:t>
            </a:r>
            <a:r>
              <a:rPr lang="en" sz="1300">
                <a:solidFill>
                  <a:srgbClr val="333333"/>
                </a:solidFill>
                <a:highlight>
                  <a:srgbClr val="FCFCFC"/>
                </a:highlight>
                <a:latin typeface="Georgia"/>
                <a:ea typeface="Georgia"/>
                <a:cs typeface="Georgia"/>
                <a:sym typeface="Georgia"/>
              </a:rPr>
              <a:t> attack: The alleged attacker was givenownership of this popular npm package simply by asking the original developer to take over its maintenance. This was a package used by 1,600+ other packages, and was downloaded 1.5 million times a week on average (source: </a:t>
            </a:r>
            <a:r>
              <a:rPr lang="en" sz="1300" u="sng">
                <a:solidFill>
                  <a:schemeClr val="hlink"/>
                </a:solidFill>
                <a:highlight>
                  <a:srgbClr val="FCFCFC"/>
                </a:highlight>
                <a:latin typeface="Georgia"/>
                <a:ea typeface="Georgia"/>
                <a:cs typeface="Georgia"/>
                <a:sym typeface="Georgia"/>
                <a:hlinkClick r:id="rId3"/>
              </a:rPr>
              <a:t>https://link.springer.com/chapter/10.1007%2F978-3-030-52683-2_2</a:t>
            </a:r>
            <a:r>
              <a:rPr lang="en" sz="1300">
                <a:solidFill>
                  <a:srgbClr val="333333"/>
                </a:solidFill>
                <a:highlight>
                  <a:srgbClr val="FCFCFC"/>
                </a:highlight>
                <a:latin typeface="Georgia"/>
                <a:ea typeface="Georgia"/>
                <a:cs typeface="Georgia"/>
                <a:sym typeface="Georgia"/>
              </a:rPr>
              <a:t>)</a:t>
            </a:r>
            <a:endParaRPr sz="1300">
              <a:solidFill>
                <a:srgbClr val="333333"/>
              </a:solidFill>
              <a:highlight>
                <a:srgbClr val="FCFCFC"/>
              </a:highlight>
              <a:latin typeface="Georgia"/>
              <a:ea typeface="Georgia"/>
              <a:cs typeface="Georgia"/>
              <a:sym typeface="Georgia"/>
            </a:endParaRPr>
          </a:p>
          <a:p>
            <a:pPr indent="-311150" lvl="0" marL="457200" rtl="0" algn="l">
              <a:spcBef>
                <a:spcPts val="0"/>
              </a:spcBef>
              <a:spcAft>
                <a:spcPts val="0"/>
              </a:spcAft>
              <a:buClr>
                <a:srgbClr val="333333"/>
              </a:buClr>
              <a:buSzPts val="1300"/>
              <a:buFont typeface="Georgia"/>
              <a:buChar char="-"/>
            </a:pPr>
            <a:r>
              <a:rPr lang="en" sz="1300">
                <a:solidFill>
                  <a:srgbClr val="333333"/>
                </a:solidFill>
                <a:highlight>
                  <a:srgbClr val="FCFCFC"/>
                </a:highlight>
                <a:latin typeface="Georgia"/>
                <a:ea typeface="Georgia"/>
                <a:cs typeface="Georgia"/>
                <a:sym typeface="Georgia"/>
              </a:rPr>
              <a:t>Oh, and these things arent always quickly remediated - Shellshock existed in bash for 22 years before it was found </a:t>
            </a:r>
            <a:endParaRPr sz="130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c9626b1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c9626b1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ba2fa1749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1ba2fa1749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chemeClr val="dk1"/>
                </a:solidFill>
              </a:rPr>
              <a:t>JF </a:t>
            </a:r>
            <a:br>
              <a:rPr b="1" lang="en" sz="1200" u="sng">
                <a:solidFill>
                  <a:schemeClr val="dk1"/>
                </a:solidFill>
              </a:rPr>
            </a:br>
            <a:r>
              <a:rPr b="1" lang="en" sz="1200" u="sng">
                <a:solidFill>
                  <a:schemeClr val="dk1"/>
                </a:solidFill>
              </a:rPr>
              <a:t> </a:t>
            </a:r>
            <a:r>
              <a:rPr lang="en" sz="1200">
                <a:solidFill>
                  <a:schemeClr val="dk1"/>
                </a:solidFill>
              </a:rPr>
              <a:t>every year, we write more lines of source code than ever before. For example, </a:t>
            </a:r>
            <a:endParaRPr sz="1200">
              <a:solidFill>
                <a:schemeClr val="dk1"/>
              </a:solidFill>
              <a:highlight>
                <a:srgbClr val="FFE599"/>
              </a:highlight>
            </a:endParaRPr>
          </a:p>
          <a:p>
            <a:pPr indent="0" lvl="0" marL="0" rtl="0" algn="l">
              <a:lnSpc>
                <a:spcPct val="100000"/>
              </a:lnSpc>
              <a:spcBef>
                <a:spcPts val="0"/>
              </a:spcBef>
              <a:spcAft>
                <a:spcPts val="0"/>
              </a:spcAft>
              <a:buSzPts val="1100"/>
              <a:buNone/>
            </a:pPr>
            <a:r>
              <a:rPr lang="en" sz="1200">
                <a:solidFill>
                  <a:schemeClr val="dk1"/>
                </a:solidFill>
                <a:highlight>
                  <a:srgbClr val="FFE599"/>
                </a:highlight>
              </a:rPr>
              <a:t>In 2020, 60 million new repos were created on GitHub, with around 1.9 billion contributions. </a:t>
            </a:r>
            <a:endParaRPr sz="1200">
              <a:solidFill>
                <a:schemeClr val="dk1"/>
              </a:solidFill>
              <a:highlight>
                <a:srgbClr val="FFE599"/>
              </a:highlight>
            </a:endParaRPr>
          </a:p>
          <a:p>
            <a:pPr indent="0" lvl="0" marL="0" rtl="0" algn="l">
              <a:lnSpc>
                <a:spcPct val="100000"/>
              </a:lnSpc>
              <a:spcBef>
                <a:spcPts val="0"/>
              </a:spcBef>
              <a:spcAft>
                <a:spcPts val="0"/>
              </a:spcAft>
              <a:buSzPts val="1100"/>
              <a:buNone/>
            </a:pPr>
            <a:r>
              <a:t/>
            </a:r>
            <a:endParaRPr sz="1200">
              <a:solidFill>
                <a:schemeClr val="dk1"/>
              </a:solidFill>
              <a:highlight>
                <a:srgbClr val="FFE599"/>
              </a:highlight>
            </a:endParaRPr>
          </a:p>
          <a:p>
            <a:pPr indent="0" lvl="0" marL="0" rtl="0" algn="l">
              <a:lnSpc>
                <a:spcPct val="100000"/>
              </a:lnSpc>
              <a:spcBef>
                <a:spcPts val="0"/>
              </a:spcBef>
              <a:spcAft>
                <a:spcPts val="0"/>
              </a:spcAft>
              <a:buSzPts val="1100"/>
              <a:buNone/>
            </a:pPr>
            <a:r>
              <a:rPr lang="en" sz="1200">
                <a:solidFill>
                  <a:schemeClr val="dk1"/>
                </a:solidFill>
              </a:rPr>
              <a:t>Vulnerabilities seem to scale with lines of code - but other metrics besides LOC show similar patterns </a:t>
            </a:r>
            <a:br>
              <a:rPr lang="en" sz="1200">
                <a:solidFill>
                  <a:schemeClr val="dk1"/>
                </a:solidFill>
                <a:highlight>
                  <a:srgbClr val="FFE599"/>
                </a:highlight>
              </a:rPr>
            </a:br>
            <a:endParaRPr sz="1200">
              <a:solidFill>
                <a:schemeClr val="dk1"/>
              </a:solidFill>
              <a:highlight>
                <a:srgbClr val="FFE599"/>
              </a:highlight>
            </a:endParaRPr>
          </a:p>
          <a:p>
            <a:pPr indent="0" lvl="0" marL="0" rtl="0" algn="l">
              <a:lnSpc>
                <a:spcPct val="100000"/>
              </a:lnSpc>
              <a:spcBef>
                <a:spcPts val="0"/>
              </a:spcBef>
              <a:spcAft>
                <a:spcPts val="0"/>
              </a:spcAft>
              <a:buSzPts val="1100"/>
              <a:buNone/>
            </a:pPr>
            <a:r>
              <a:rPr lang="en" sz="1200">
                <a:solidFill>
                  <a:schemeClr val="dk1"/>
                </a:solidFill>
                <a:highlight>
                  <a:srgbClr val="FFE599"/>
                </a:highlight>
              </a:rPr>
              <a:t>We also see that </a:t>
            </a:r>
            <a:r>
              <a:rPr lang="en" sz="1200">
                <a:solidFill>
                  <a:schemeClr val="dk1"/>
                </a:solidFill>
              </a:rPr>
              <a:t>The number of reported vulnerabilities in open source codebases is growing each year - and furthermore, we have reasons to believe that the number of vulns being reported is radically lower than the total number of exploitable vulnerabilities in the wild. </a:t>
            </a:r>
            <a:br>
              <a:rPr lang="en" sz="1200">
                <a:solidFill>
                  <a:schemeClr val="dk1"/>
                </a:solidFill>
                <a:highlight>
                  <a:srgbClr val="FFE599"/>
                </a:highlight>
              </a:rPr>
            </a:b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“Open Source Vulnerabilities per Year: 2009-2020” graph sourced from: </a:t>
            </a:r>
            <a:r>
              <a:rPr lang="en" sz="1200" u="sng">
                <a:solidFill>
                  <a:schemeClr val="hlink"/>
                </a:solidFill>
                <a:hlinkClick r:id="rId2"/>
              </a:rPr>
              <a:t>https://www.whitesourcesoftware.com/resources/blog/2021-state-of-open-source-security-vulnerabilities-cheat-sheet/</a:t>
            </a:r>
            <a:r>
              <a:rPr lang="en" sz="1200">
                <a:solidFill>
                  <a:schemeClr val="dk1"/>
                </a:solidFill>
              </a:rPr>
              <a:t>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“Potential vulnerabilities found in source code scale with lines of code written” graph sourced from Github 2020 State of the Octoverse security report: </a:t>
            </a:r>
            <a:r>
              <a:rPr lang="en" sz="1200" u="sng">
                <a:solidFill>
                  <a:schemeClr val="hlink"/>
                </a:solidFill>
                <a:hlinkClick r:id="rId3"/>
              </a:rPr>
              <a:t>https://octoverse.github.com/static/github-octoverse-2020-security-report.pdf</a:t>
            </a:r>
            <a:r>
              <a:rPr lang="en" sz="1200">
                <a:solidFill>
                  <a:schemeClr val="dk1"/>
                </a:solidFill>
              </a:rPr>
              <a:t> </a:t>
            </a:r>
            <a:endParaRPr sz="105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1f63062e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1f63062e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139564d8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139564d8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ba2fa1749_2_29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endParaRPr/>
          </a:p>
        </p:txBody>
      </p:sp>
      <p:sp>
        <p:nvSpPr>
          <p:cNvPr id="191" name="Google Shape;191;g11ba2fa1749_2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ba2fa1749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1ba2fa1749_2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ba2fa1749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1ba2fa1749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u="sng">
                <a:solidFill>
                  <a:srgbClr val="FF0000"/>
                </a:solidFill>
                <a:latin typeface="Helvetica Neue"/>
                <a:ea typeface="Helvetica Neue"/>
                <a:cs typeface="Helvetica Neue"/>
                <a:sym typeface="Helvetica Neue"/>
              </a:rPr>
              <a:t>JF/CR? </a:t>
            </a:r>
            <a:endParaRPr b="1" sz="1500" u="sng">
              <a:solidFill>
                <a:srgbClr val="FF0000"/>
              </a:solidFill>
              <a:highlight>
                <a:srgbClr val="FFF2CC"/>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500" u="sng">
                <a:solidFill>
                  <a:schemeClr val="dk1"/>
                </a:solidFill>
                <a:highlight>
                  <a:srgbClr val="FFF2CC"/>
                </a:highlight>
                <a:latin typeface="Helvetica Neue"/>
                <a:ea typeface="Helvetica Neue"/>
                <a:cs typeface="Helvetica Neue"/>
                <a:sym typeface="Helvetica Neue"/>
              </a:rPr>
              <a:t>What is needed to make open source more secure?</a:t>
            </a:r>
            <a:r>
              <a:rPr b="1" lang="en" sz="1500">
                <a:solidFill>
                  <a:schemeClr val="dk1"/>
                </a:solidFill>
                <a:highlight>
                  <a:srgbClr val="FFF2CC"/>
                </a:highlight>
                <a:latin typeface="Helvetica Neue"/>
                <a:ea typeface="Helvetica Neue"/>
                <a:cs typeface="Helvetica Neue"/>
                <a:sym typeface="Helvetica Neue"/>
              </a:rPr>
              <a:t> </a:t>
            </a:r>
            <a:endParaRPr b="1" sz="15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Articulating a cohesive </a:t>
            </a:r>
            <a:r>
              <a:rPr b="1" lang="en" sz="1200">
                <a:solidFill>
                  <a:schemeClr val="dk1"/>
                </a:solidFill>
                <a:highlight>
                  <a:srgbClr val="FFF2CC"/>
                </a:highlight>
                <a:latin typeface="Helvetica Neue"/>
                <a:ea typeface="Helvetica Neue"/>
                <a:cs typeface="Helvetica Neue"/>
                <a:sym typeface="Helvetica Neue"/>
              </a:rPr>
              <a:t>threat model of the open source ecosystem,</a:t>
            </a:r>
            <a:r>
              <a:rPr lang="en" sz="1200">
                <a:solidFill>
                  <a:schemeClr val="dk1"/>
                </a:solidFill>
                <a:highlight>
                  <a:srgbClr val="FFF2CC"/>
                </a:highlight>
                <a:latin typeface="Helvetica Neue"/>
                <a:ea typeface="Helvetica Neue"/>
                <a:cs typeface="Helvetica Neue"/>
                <a:sym typeface="Helvetica Neue"/>
              </a:rPr>
              <a:t> to identify and communicate to developers, maintainers, and users </a:t>
            </a:r>
            <a:r>
              <a:rPr lang="en" sz="1200">
                <a:solidFill>
                  <a:schemeClr val="dk1"/>
                </a:solidFill>
                <a:highlight>
                  <a:srgbClr val="FFF2CC"/>
                </a:highlight>
              </a:rPr>
              <a:t>the many places and points in time at which a project can be compromised.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A shared, data-driven </a:t>
            </a:r>
            <a:r>
              <a:rPr b="1" lang="en" sz="1200">
                <a:solidFill>
                  <a:schemeClr val="dk1"/>
                </a:solidFill>
                <a:highlight>
                  <a:srgbClr val="FFF2CC"/>
                </a:highlight>
                <a:latin typeface="Helvetica Neue"/>
                <a:ea typeface="Helvetica Neue"/>
                <a:cs typeface="Helvetica Neue"/>
                <a:sym typeface="Helvetica Neue"/>
              </a:rPr>
              <a:t>identification of the world’s most critical open source projects</a:t>
            </a:r>
            <a:r>
              <a:rPr lang="en" sz="1200">
                <a:solidFill>
                  <a:schemeClr val="dk1"/>
                </a:solidFill>
                <a:highlight>
                  <a:srgbClr val="FFF2CC"/>
                </a:highlight>
                <a:latin typeface="Helvetica Neue"/>
                <a:ea typeface="Helvetica Neue"/>
                <a:cs typeface="Helvetica Neue"/>
                <a:sym typeface="Helvetica Neue"/>
              </a:rPr>
              <a:t>, to help prioritize the allocation of resources (including funding for security reviews and improvements) toward these widely-deployed, high-impact codebases. </a:t>
            </a:r>
            <a:r>
              <a:rPr lang="en" sz="1200">
                <a:solidFill>
                  <a:schemeClr val="dk1"/>
                </a:solidFill>
                <a:highlight>
                  <a:srgbClr val="FFF2CC"/>
                </a:highlight>
              </a:rPr>
              <a:t>Identifying the most critical open source projects - even if these aren’t always the obvious projects - to help prioritize the allocation of resources toward these widely-deployed, high-impact codebases.</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Interventions to prevent vulnerabilities in the first place</a:t>
            </a:r>
            <a:r>
              <a:rPr lang="en" sz="1200">
                <a:solidFill>
                  <a:schemeClr val="dk1"/>
                </a:solidFill>
                <a:highlight>
                  <a:srgbClr val="FFF2CC"/>
                </a:highlight>
                <a:latin typeface="Helvetica Neue"/>
                <a:ea typeface="Helvetica Neue"/>
                <a:cs typeface="Helvetica Neue"/>
                <a:sym typeface="Helvetica Neue"/>
              </a:rPr>
              <a:t>, introduced at various places in the development lifecycle. This could include everything from safe(r) programming languages, to developer education programs, as well as free and usable program analysis tooling.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00000"/>
              </a:lnSpc>
              <a:spcBef>
                <a:spcPts val="0"/>
              </a:spcBef>
              <a:spcAft>
                <a:spcPts val="0"/>
              </a:spcAft>
              <a:buClr>
                <a:schemeClr val="dk1"/>
              </a:buClr>
              <a:buSzPts val="1200"/>
              <a:buFont typeface="Helvetica Neue"/>
              <a:buChar char="●"/>
            </a:pPr>
            <a:r>
              <a:rPr b="1" lang="en" sz="1200">
                <a:solidFill>
                  <a:schemeClr val="dk1"/>
                </a:solidFill>
                <a:highlight>
                  <a:srgbClr val="FFF2CC"/>
                </a:highlight>
              </a:rPr>
              <a:t>Preventing inherited security debt</a:t>
            </a:r>
            <a:r>
              <a:rPr lang="en" sz="1200">
                <a:solidFill>
                  <a:schemeClr val="dk1"/>
                </a:solidFill>
                <a:highlight>
                  <a:srgbClr val="FFF2CC"/>
                </a:highlight>
              </a:rPr>
              <a:t> through tools that can help developers obtain and users assess the security of a project (such as the CII Best Practices badge)</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Continued research and open source </a:t>
            </a:r>
            <a:r>
              <a:rPr b="1" lang="en" sz="1200">
                <a:solidFill>
                  <a:schemeClr val="dk1"/>
                </a:solidFill>
                <a:highlight>
                  <a:srgbClr val="FFF2CC"/>
                </a:highlight>
                <a:latin typeface="Helvetica Neue"/>
                <a:ea typeface="Helvetica Neue"/>
                <a:cs typeface="Helvetica Neue"/>
                <a:sym typeface="Helvetica Neue"/>
              </a:rPr>
              <a:t>tool development</a:t>
            </a:r>
            <a:r>
              <a:rPr lang="en" sz="1200">
                <a:solidFill>
                  <a:schemeClr val="dk1"/>
                </a:solidFill>
                <a:highlight>
                  <a:srgbClr val="FFF2CC"/>
                </a:highlight>
                <a:latin typeface="Helvetica Neue"/>
                <a:ea typeface="Helvetica Neue"/>
                <a:cs typeface="Helvetica Neue"/>
                <a:sym typeface="Helvetica Neue"/>
              </a:rPr>
              <a:t> to scalably find as many vulnerabilities as possible in a codebase in a repeatable and automated way, </a:t>
            </a:r>
            <a:r>
              <a:rPr lang="en" sz="1200">
                <a:solidFill>
                  <a:schemeClr val="dk1"/>
                </a:solidFill>
                <a:highlight>
                  <a:srgbClr val="FFF2CC"/>
                </a:highlight>
              </a:rPr>
              <a:t> and integrating this into build pipelines.  </a:t>
            </a:r>
            <a:r>
              <a:rPr lang="en" sz="1200">
                <a:solidFill>
                  <a:schemeClr val="dk1"/>
                </a:solidFill>
                <a:highlight>
                  <a:srgbClr val="FFF2CC"/>
                </a:highlight>
                <a:latin typeface="Helvetica Neue"/>
                <a:ea typeface="Helvetica Neue"/>
                <a:cs typeface="Helvetica Neue"/>
                <a:sym typeface="Helvetica Neue"/>
              </a:rPr>
              <a:t>.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Investments in </a:t>
            </a:r>
            <a:r>
              <a:rPr b="1" lang="en" sz="1200">
                <a:solidFill>
                  <a:schemeClr val="dk1"/>
                </a:solidFill>
                <a:highlight>
                  <a:srgbClr val="FFF2CC"/>
                </a:highlight>
                <a:latin typeface="Helvetica Neue"/>
                <a:ea typeface="Helvetica Neue"/>
                <a:cs typeface="Helvetica Neue"/>
                <a:sym typeface="Helvetica Neue"/>
              </a:rPr>
              <a:t>technical security reviews</a:t>
            </a:r>
            <a:r>
              <a:rPr lang="en" sz="1200">
                <a:solidFill>
                  <a:schemeClr val="dk1"/>
                </a:solidFill>
                <a:highlight>
                  <a:srgbClr val="FFF2CC"/>
                </a:highlight>
                <a:latin typeface="Helvetica Neue"/>
                <a:ea typeface="Helvetica Neue"/>
                <a:cs typeface="Helvetica Neue"/>
                <a:sym typeface="Helvetica Neue"/>
              </a:rPr>
              <a:t> of critical open source projects, to help uncover and remediate vulnerabilities the tools may have missed in our most important, widely-used, or foundational open source projects.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00000"/>
              </a:lnSpc>
              <a:spcBef>
                <a:spcPts val="0"/>
              </a:spcBef>
              <a:spcAft>
                <a:spcPts val="0"/>
              </a:spcAft>
              <a:buClr>
                <a:schemeClr val="dk1"/>
              </a:buClr>
              <a:buSzPts val="1200"/>
              <a:buFont typeface="Helvetica Neue"/>
              <a:buChar char="●"/>
            </a:pPr>
            <a:r>
              <a:rPr b="1" lang="en" sz="1200">
                <a:solidFill>
                  <a:schemeClr val="dk1"/>
                </a:solidFill>
                <a:highlight>
                  <a:srgbClr val="FFF2CC"/>
                </a:highlight>
              </a:rPr>
              <a:t>Coordinated patching and incident response support to respond to high-impact vulnerabilities</a:t>
            </a:r>
            <a:r>
              <a:rPr lang="en" sz="1200">
                <a:solidFill>
                  <a:schemeClr val="dk1"/>
                </a:solidFill>
                <a:highlight>
                  <a:srgbClr val="FFF2CC"/>
                </a:highlight>
              </a:rPr>
              <a:t> in open source software</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highlight>
                  <a:srgbClr val="FFF2CC"/>
                </a:highlight>
                <a:latin typeface="Helvetica Neue"/>
                <a:ea typeface="Helvetica Neue"/>
                <a:cs typeface="Helvetica Neue"/>
                <a:sym typeface="Helvetica Neue"/>
              </a:rPr>
              <a:t>Better </a:t>
            </a:r>
            <a:r>
              <a:rPr b="1" lang="en" sz="1200">
                <a:solidFill>
                  <a:schemeClr val="dk1"/>
                </a:solidFill>
                <a:highlight>
                  <a:srgbClr val="FFF2CC"/>
                </a:highlight>
                <a:latin typeface="Helvetica Neue"/>
                <a:ea typeface="Helvetica Neue"/>
                <a:cs typeface="Helvetica Neue"/>
                <a:sym typeface="Helvetica Neue"/>
              </a:rPr>
              <a:t>vulnerability disclosure processes, response, and workflows </a:t>
            </a:r>
            <a:r>
              <a:rPr lang="en" sz="1200">
                <a:solidFill>
                  <a:schemeClr val="dk1"/>
                </a:solidFill>
                <a:highlight>
                  <a:srgbClr val="FFF2CC"/>
                </a:highlight>
                <a:latin typeface="Helvetica Neue"/>
                <a:ea typeface="Helvetica Neue"/>
                <a:cs typeface="Helvetica Neue"/>
                <a:sym typeface="Helvetica Neue"/>
              </a:rPr>
              <a:t>with OSS maintainers.  </a:t>
            </a:r>
            <a:endParaRPr sz="1200">
              <a:solidFill>
                <a:schemeClr val="dk1"/>
              </a:solidFill>
              <a:highlight>
                <a:srgbClr val="FFF2CC"/>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b="1" lang="en" sz="1200">
                <a:solidFill>
                  <a:schemeClr val="dk1"/>
                </a:solidFill>
                <a:highlight>
                  <a:srgbClr val="FFF2CC"/>
                </a:highlight>
                <a:latin typeface="Helvetica Neue"/>
                <a:ea typeface="Helvetica Neue"/>
                <a:cs typeface="Helvetica Neue"/>
                <a:sym typeface="Helvetica Neue"/>
              </a:rPr>
              <a:t>Coordinated, prioritized funding </a:t>
            </a:r>
            <a:r>
              <a:rPr lang="en" sz="1200">
                <a:solidFill>
                  <a:schemeClr val="dk1"/>
                </a:solidFill>
                <a:highlight>
                  <a:srgbClr val="FFF2CC"/>
                </a:highlight>
                <a:latin typeface="Helvetica Neue"/>
                <a:ea typeface="Helvetica Neue"/>
                <a:cs typeface="Helvetica Neue"/>
                <a:sym typeface="Helvetica Neue"/>
              </a:rPr>
              <a:t>for security improvements, audits, and research, ideally allocated in a coordinated and strategic way so that it can do the most good for the ecosystem as a whole. </a:t>
            </a:r>
            <a:endParaRPr sz="1400">
              <a:solidFill>
                <a:schemeClr val="dk1"/>
              </a:solidFill>
              <a:highlight>
                <a:srgbClr val="FFF2CC"/>
              </a:highlight>
            </a:endParaRPr>
          </a:p>
          <a:p>
            <a:pPr indent="0" lvl="0" marL="0" rtl="0" algn="l">
              <a:lnSpc>
                <a:spcPct val="100000"/>
              </a:lnSpc>
              <a:spcBef>
                <a:spcPts val="1200"/>
              </a:spcBef>
              <a:spcAft>
                <a:spcPts val="0"/>
              </a:spcAft>
              <a:buSzPts val="1100"/>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b2a267113_1_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g12b2a26711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b2a2671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b2a2671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c9626b12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c9626b12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c9626b12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c9626b12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b2a267113_1_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2b2a267113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ba2fa1749_2_7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u="sng">
                <a:solidFill>
                  <a:srgbClr val="FF0000"/>
                </a:solidFill>
                <a:latin typeface="Helvetica Neue"/>
                <a:ea typeface="Helvetica Neue"/>
                <a:cs typeface="Helvetica Neue"/>
                <a:sym typeface="Helvetica Neue"/>
              </a:rPr>
              <a:t>JF, CR</a:t>
            </a:r>
            <a:endParaRPr b="1" sz="1200" u="sng">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t/>
            </a:r>
            <a:endParaRPr b="1" sz="1200" u="sng">
              <a:solidFill>
                <a:srgbClr val="FF0000"/>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rPr b="1" lang="en" sz="1200">
                <a:solidFill>
                  <a:schemeClr val="dk1"/>
                </a:solidFill>
              </a:rPr>
              <a:t>Jennifer Fernick </a:t>
            </a:r>
            <a:br>
              <a:rPr b="1" lang="en" sz="1200">
                <a:solidFill>
                  <a:schemeClr val="dk1"/>
                </a:solidFill>
              </a:rPr>
            </a:b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SVP &amp; Global Head of Research at NCC Group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Co-founding Governing Board/TAC member for the Open Source Security Foundation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Prev: Cryptographer and quantum computer scientist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I also previously was a security architect and later led the security team at a large global bank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My academic background is in quantum computing, systems engineering, and artificial intelligence </a:t>
            </a:r>
            <a:endParaRPr b="1" sz="1200" u="sng">
              <a:solidFill>
                <a:srgbClr val="FF0000"/>
              </a:solidFill>
              <a:latin typeface="Helvetica Neue"/>
              <a:ea typeface="Helvetica Neue"/>
              <a:cs typeface="Helvetica Neue"/>
              <a:sym typeface="Helvetica Neue"/>
            </a:endParaRPr>
          </a:p>
        </p:txBody>
      </p:sp>
      <p:sp>
        <p:nvSpPr>
          <p:cNvPr id="65" name="Google Shape;65;g11ba2fa1749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ba2fa174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1ba2fa1749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u="sng">
                <a:solidFill>
                  <a:srgbClr val="FF0000"/>
                </a:solidFill>
                <a:latin typeface="Helvetica Neue"/>
                <a:ea typeface="Helvetica Neue"/>
                <a:cs typeface="Helvetica Neue"/>
                <a:sym typeface="Helvetica Neue"/>
              </a:rPr>
              <a:t>JF/CR? </a:t>
            </a:r>
            <a:endParaRPr/>
          </a:p>
          <a:p>
            <a:pPr indent="-298450" lvl="0" marL="457200" rtl="0" algn="l">
              <a:lnSpc>
                <a:spcPct val="100000"/>
              </a:lnSpc>
              <a:spcBef>
                <a:spcPts val="0"/>
              </a:spcBef>
              <a:spcAft>
                <a:spcPts val="0"/>
              </a:spcAft>
              <a:buSzPts val="1100"/>
              <a:buChar char="-"/>
            </a:pPr>
            <a:r>
              <a:rPr lang="en"/>
              <a:t>[We’re sharing lessons from openssf but not speaking for particular member companies]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1f63062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1f63062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ba2fa1749_2_10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a:t>
            </a:r>
            <a:endParaRPr/>
          </a:p>
        </p:txBody>
      </p:sp>
      <p:sp>
        <p:nvSpPr>
          <p:cNvPr id="95" name="Google Shape;95;g11ba2fa1749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ba2fa1749_2_1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F0000"/>
                </a:solidFill>
                <a:latin typeface="Helvetica Neue"/>
                <a:ea typeface="Helvetica Neue"/>
                <a:cs typeface="Helvetica Neue"/>
                <a:sym typeface="Helvetica Neue"/>
              </a:rPr>
              <a:t>CR? </a:t>
            </a:r>
            <a:br>
              <a:rPr lang="en" sz="1000">
                <a:solidFill>
                  <a:schemeClr val="lt1"/>
                </a:solidFill>
                <a:latin typeface="Helvetica Neue"/>
                <a:ea typeface="Helvetica Neue"/>
                <a:cs typeface="Helvetica Neue"/>
                <a:sym typeface="Helvetica Neue"/>
              </a:rPr>
            </a:br>
            <a:r>
              <a:rPr lang="en" sz="1000">
                <a:solidFill>
                  <a:schemeClr val="lt1"/>
                </a:solidFill>
                <a:latin typeface="Helvetica Neue"/>
                <a:ea typeface="Helvetica Neue"/>
                <a:cs typeface="Helvetica Neue"/>
                <a:sym typeface="Helvetica Neue"/>
              </a:rPr>
              <a:t>Source for chart, “Percent of active repositories that rely on open source”: </a:t>
            </a:r>
            <a:r>
              <a:rPr lang="en" sz="1000" u="sng">
                <a:solidFill>
                  <a:schemeClr val="hlink"/>
                </a:solidFill>
                <a:latin typeface="Helvetica Neue"/>
                <a:ea typeface="Helvetica Neue"/>
                <a:cs typeface="Helvetica Neue"/>
                <a:sym typeface="Helvetica Neue"/>
                <a:hlinkClick r:id="rId2"/>
              </a:rPr>
              <a:t>https://octoverse.github.com/#chart-rely-on-oss</a:t>
            </a:r>
            <a:r>
              <a:rPr lang="en" sz="1000">
                <a:solidFill>
                  <a:schemeClr val="lt1"/>
                </a:solidFill>
                <a:latin typeface="Helvetica Neue"/>
                <a:ea typeface="Helvetica Neue"/>
                <a:cs typeface="Helvetica Neue"/>
                <a:sym typeface="Helvetica Neue"/>
              </a:rPr>
              <a:t> (data from “This analysis included public open source repositories with at least one contribution in each month between 10.1.2019 and 09.30.2020.”) </a:t>
            </a:r>
            <a:endParaRPr sz="1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 sz="1200" u="sng">
                <a:solidFill>
                  <a:schemeClr val="dk1"/>
                </a:solidFill>
                <a:latin typeface="Helvetica Neue"/>
                <a:ea typeface="Helvetica Neue"/>
                <a:cs typeface="Helvetica Neue"/>
                <a:sym typeface="Helvetica Neue"/>
              </a:rPr>
              <a:t>Why does securing the open source ecosystem matter?</a:t>
            </a:r>
            <a:r>
              <a:rPr b="1" lang="en" sz="1200">
                <a:solidFill>
                  <a:schemeClr val="dk1"/>
                </a:solidFill>
                <a:latin typeface="Helvetica Neue"/>
                <a:ea typeface="Helvetica Neue"/>
                <a:cs typeface="Helvetica Neue"/>
                <a:sym typeface="Helvetica Neue"/>
              </a:rPr>
              <a:t>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Open source software is a significant part of the core infrastructure in most enterprises in most sectors around the world, and is foundational to the internet as we know it. Consequently, it represents a massive and profoundly valuable attack surface. The Heartbleed vulnerability in OpenSSL disclosed in April 2014 showed us what this risk looks like in practice - a single critical vulnerability, found within an individual open source project maintained by only a few volunteers, compromised the security nearly one-fifth of the webservers on the internet.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In 2019, over 16000 vulnerabilities were disclosed and assgned CVE numbers across proprietary and open source software, and over 1000 of those were scored “critical”. Vulnerabilities are not rare. We need to systematically reduce them, especially in widely-used software. We also need to better understand the threat landscape for open source projects, and help make security easier or default whenever possible, so we can reduce the risk of developers focussing on the features that they care about most. </a:t>
            </a:r>
            <a:endParaRPr sz="10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“According to Gartner over 95% of the IT enterprises across the globe use open source software (OSS) for their mission-critical IT workloads, whether they are aware of it or not.” (source: </a:t>
            </a:r>
            <a:r>
              <a:rPr lang="en" u="sng">
                <a:solidFill>
                  <a:schemeClr val="hlink"/>
                </a:solidFill>
                <a:hlinkClick r:id="rId3"/>
              </a:rPr>
              <a:t>https://github.com/readme/featured/octoverse-security</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u="sng">
              <a:solidFill>
                <a:schemeClr val="dk1"/>
              </a:solidFill>
              <a:latin typeface="Helvetica Neue"/>
              <a:ea typeface="Helvetica Neue"/>
              <a:cs typeface="Helvetica Neue"/>
              <a:sym typeface="Helvetica Neue"/>
            </a:endParaRPr>
          </a:p>
        </p:txBody>
      </p:sp>
      <p:sp>
        <p:nvSpPr>
          <p:cNvPr id="106" name="Google Shape;106;g11ba2fa1749_2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40bbdc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40bbdc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1f63062e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1f63062e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body"/>
          </p:nvPr>
        </p:nvSpPr>
        <p:spPr>
          <a:xfrm>
            <a:off x="258842" y="1781666"/>
            <a:ext cx="5793000" cy="1321500"/>
          </a:xfrm>
          <a:prstGeom prst="rect">
            <a:avLst/>
          </a:prstGeom>
          <a:solidFill>
            <a:schemeClr val="lt1"/>
          </a:solidFill>
          <a:ln>
            <a:noFill/>
          </a:ln>
        </p:spPr>
        <p:txBody>
          <a:bodyPr anchorCtr="0" anchor="ctr" bIns="45700" lIns="360000" spcFirstLastPara="1" rIns="91425" wrap="square" tIns="45700">
            <a:noAutofit/>
          </a:bodyPr>
          <a:lstStyle>
            <a:lvl1pPr indent="-228600" lvl="0" marL="457200" algn="l">
              <a:lnSpc>
                <a:spcPct val="100000"/>
              </a:lnSpc>
              <a:spcBef>
                <a:spcPts val="960"/>
              </a:spcBef>
              <a:spcAft>
                <a:spcPts val="0"/>
              </a:spcAft>
              <a:buClr>
                <a:schemeClr val="dk1"/>
              </a:buClr>
              <a:buSzPts val="4800"/>
              <a:buNone/>
              <a:defRPr b="1" sz="4800">
                <a:solidFill>
                  <a:schemeClr val="dk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 name="Google Shape;10;p2"/>
          <p:cNvSpPr txBox="1"/>
          <p:nvPr>
            <p:ph idx="2" type="body"/>
          </p:nvPr>
        </p:nvSpPr>
        <p:spPr>
          <a:xfrm>
            <a:off x="258842" y="3188508"/>
            <a:ext cx="3026100" cy="403200"/>
          </a:xfrm>
          <a:prstGeom prst="rect">
            <a:avLst/>
          </a:prstGeom>
          <a:solidFill>
            <a:schemeClr val="dk1"/>
          </a:solidFill>
          <a:ln>
            <a:noFill/>
          </a:ln>
        </p:spPr>
        <p:txBody>
          <a:bodyPr anchorCtr="0" anchor="t" bIns="45700" lIns="360000" spcFirstLastPara="1" rIns="91425" wrap="square" tIns="45700">
            <a:noAutofit/>
          </a:bodyPr>
          <a:lstStyle>
            <a:lvl1pPr indent="-228600" lvl="0" marL="457200" algn="l">
              <a:lnSpc>
                <a:spcPct val="100000"/>
              </a:lnSpc>
              <a:spcBef>
                <a:spcPts val="36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1" name="Google Shape;11;p2"/>
          <p:cNvPicPr preferRelativeResize="0"/>
          <p:nvPr/>
        </p:nvPicPr>
        <p:blipFill rotWithShape="1">
          <a:blip r:embed="rId3">
            <a:alphaModFix/>
          </a:blip>
          <a:srcRect b="22748" l="0" r="0" t="26756"/>
          <a:stretch/>
        </p:blipFill>
        <p:spPr>
          <a:xfrm>
            <a:off x="360383" y="495301"/>
            <a:ext cx="3809488" cy="1082040"/>
          </a:xfrm>
          <a:prstGeom prst="rect">
            <a:avLst/>
          </a:prstGeom>
          <a:noFill/>
          <a:ln>
            <a:noFill/>
          </a:ln>
        </p:spPr>
      </p:pic>
      <p:sp>
        <p:nvSpPr>
          <p:cNvPr id="12" name="Google Shape;12;p2"/>
          <p:cNvSpPr txBox="1"/>
          <p:nvPr>
            <p:ph idx="3" type="body"/>
          </p:nvPr>
        </p:nvSpPr>
        <p:spPr>
          <a:xfrm>
            <a:off x="360383" y="4470167"/>
            <a:ext cx="2150400" cy="403200"/>
          </a:xfrm>
          <a:prstGeom prst="rect">
            <a:avLst/>
          </a:prstGeom>
          <a:noFill/>
          <a:ln>
            <a:noFill/>
          </a:ln>
        </p:spPr>
        <p:txBody>
          <a:bodyPr anchorCtr="0" anchor="t" bIns="45700" lIns="360000" spcFirstLastPara="1" rIns="91425" wrap="square" tIns="45700">
            <a:noAutofit/>
          </a:bodyPr>
          <a:lstStyle>
            <a:lvl1pPr indent="-228600" lvl="0" marL="457200" algn="l">
              <a:lnSpc>
                <a:spcPct val="100000"/>
              </a:lnSpc>
              <a:spcBef>
                <a:spcPts val="28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5" name="Google Shape;45;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p:nvPr/>
        </p:nvSpPr>
        <p:spPr>
          <a:xfrm>
            <a:off x="0" y="551543"/>
            <a:ext cx="9144000" cy="4395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p3"/>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 type="body"/>
          </p:nvPr>
        </p:nvSpPr>
        <p:spPr>
          <a:xfrm>
            <a:off x="355601" y="885371"/>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1636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F1636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F1636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F1636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F1636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 name="Google Shape;17;p3"/>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 name="Google Shape;18;p3"/>
          <p:cNvSpPr txBox="1"/>
          <p:nvPr/>
        </p:nvSpPr>
        <p:spPr>
          <a:xfrm>
            <a:off x="8140588" y="4903103"/>
            <a:ext cx="865800" cy="25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16361"/>
              </a:buClr>
              <a:buSzPts val="1000"/>
              <a:buFont typeface="Arial"/>
              <a:buNone/>
            </a:pPr>
            <a:r>
              <a:rPr b="0" i="0" lang="en" sz="1000" u="none" cap="none" strike="noStrike">
                <a:solidFill>
                  <a:srgbClr val="F16361"/>
                </a:solidFill>
                <a:latin typeface="Arial"/>
                <a:ea typeface="Arial"/>
                <a:cs typeface="Arial"/>
                <a:sym typeface="Arial"/>
              </a:rPr>
              <a:t>#ossummit</a:t>
            </a:r>
            <a:endParaRPr b="1" i="0" sz="1000" u="none" cap="none" strike="noStrike">
              <a:solidFill>
                <a:srgbClr val="F16361"/>
              </a:solidFill>
              <a:latin typeface="Arial"/>
              <a:ea typeface="Arial"/>
              <a:cs typeface="Arial"/>
              <a:sym typeface="Arial"/>
            </a:endParaRPr>
          </a:p>
        </p:txBody>
      </p:sp>
      <p:pic>
        <p:nvPicPr>
          <p:cNvPr id="19" name="Google Shape;19;p3"/>
          <p:cNvPicPr preferRelativeResize="0"/>
          <p:nvPr/>
        </p:nvPicPr>
        <p:blipFill rotWithShape="1">
          <a:blip r:embed="rId3">
            <a:alphaModFix/>
          </a:blip>
          <a:srcRect b="0" l="0" r="0" t="0"/>
          <a:stretch/>
        </p:blipFill>
        <p:spPr>
          <a:xfrm>
            <a:off x="7996342" y="4477854"/>
            <a:ext cx="873612" cy="2872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gradFill>
          <a:gsLst>
            <a:gs pos="0">
              <a:srgbClr val="D13558"/>
            </a:gs>
            <a:gs pos="45000">
              <a:srgbClr val="BB1B8D"/>
            </a:gs>
            <a:gs pos="100000">
              <a:srgbClr val="4372B8"/>
            </a:gs>
          </a:gsLst>
          <a:lin ang="5400000" scaled="0"/>
        </a:gradFill>
      </p:bgPr>
    </p:bg>
    <p:spTree>
      <p:nvGrpSpPr>
        <p:cNvPr id="20" name="Shape 20"/>
        <p:cNvGrpSpPr/>
        <p:nvPr/>
      </p:nvGrpSpPr>
      <p:grpSpPr>
        <a:xfrm>
          <a:off x="0" y="0"/>
          <a:ext cx="0" cy="0"/>
          <a:chOff x="0" y="0"/>
          <a:chExt cx="0" cy="0"/>
        </a:xfrm>
      </p:grpSpPr>
      <p:sp>
        <p:nvSpPr>
          <p:cNvPr id="21" name="Google Shape;21;p4"/>
          <p:cNvSpPr/>
          <p:nvPr/>
        </p:nvSpPr>
        <p:spPr>
          <a:xfrm>
            <a:off x="848412" y="0"/>
            <a:ext cx="8295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4"/>
          <p:cNvSpPr txBox="1"/>
          <p:nvPr>
            <p:ph idx="1" type="body"/>
          </p:nvPr>
        </p:nvSpPr>
        <p:spPr>
          <a:xfrm>
            <a:off x="1209568" y="1439057"/>
            <a:ext cx="6559800" cy="2906700"/>
          </a:xfrm>
          <a:prstGeom prst="rect">
            <a:avLst/>
          </a:prstGeom>
          <a:noFill/>
          <a:ln>
            <a:noFill/>
          </a:ln>
        </p:spPr>
        <p:txBody>
          <a:bodyPr anchorCtr="0" anchor="ctr" bIns="45700" lIns="360000" spcFirstLastPara="1" rIns="91425" wrap="square" tIns="45700">
            <a:noAutofit/>
          </a:bodyPr>
          <a:lstStyle>
            <a:lvl1pPr indent="-228600" lvl="0" marL="457200" algn="l">
              <a:lnSpc>
                <a:spcPct val="100000"/>
              </a:lnSpc>
              <a:spcBef>
                <a:spcPts val="960"/>
              </a:spcBef>
              <a:spcAft>
                <a:spcPts val="0"/>
              </a:spcAft>
              <a:buClr>
                <a:schemeClr val="dk1"/>
              </a:buClr>
              <a:buSzPts val="4800"/>
              <a:buNone/>
              <a:defRPr b="1" sz="4800">
                <a:solidFill>
                  <a:schemeClr val="dk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3" name="Google Shape;23;p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 name="Google Shape;24;p4"/>
          <p:cNvPicPr preferRelativeResize="0"/>
          <p:nvPr/>
        </p:nvPicPr>
        <p:blipFill rotWithShape="1">
          <a:blip r:embed="rId3">
            <a:alphaModFix amt="52999"/>
          </a:blip>
          <a:srcRect b="0" l="90722" r="0" t="0"/>
          <a:stretch/>
        </p:blipFill>
        <p:spPr>
          <a:xfrm flipH="1">
            <a:off x="0" y="2"/>
            <a:ext cx="848413" cy="5143496"/>
          </a:xfrm>
          <a:prstGeom prst="rect">
            <a:avLst/>
          </a:prstGeom>
          <a:noFill/>
          <a:ln>
            <a:noFill/>
          </a:ln>
        </p:spPr>
      </p:pic>
      <p:pic>
        <p:nvPicPr>
          <p:cNvPr id="25" name="Google Shape;25;p4"/>
          <p:cNvPicPr preferRelativeResize="0"/>
          <p:nvPr/>
        </p:nvPicPr>
        <p:blipFill rotWithShape="1">
          <a:blip r:embed="rId4">
            <a:alphaModFix/>
          </a:blip>
          <a:srcRect b="0" l="0" r="0" t="0"/>
          <a:stretch/>
        </p:blipFill>
        <p:spPr>
          <a:xfrm>
            <a:off x="7856643" y="4465154"/>
            <a:ext cx="836509" cy="287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3">
            <a:alphaModFix/>
          </a:blip>
          <a:srcRect b="0" l="0" r="0" t="0"/>
          <a:stretch/>
        </p:blipFill>
        <p:spPr>
          <a:xfrm>
            <a:off x="385086" y="206218"/>
            <a:ext cx="8207575" cy="46167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8" name="Shape 28"/>
        <p:cNvGrpSpPr/>
        <p:nvPr/>
      </p:nvGrpSpPr>
      <p:grpSpPr>
        <a:xfrm>
          <a:off x="0" y="0"/>
          <a:ext cx="0" cy="0"/>
          <a:chOff x="0" y="0"/>
          <a:chExt cx="0" cy="0"/>
        </a:xfrm>
      </p:grpSpPr>
      <p:sp>
        <p:nvSpPr>
          <p:cNvPr id="29" name="Google Shape;29;p6"/>
          <p:cNvSpPr txBox="1"/>
          <p:nvPr>
            <p:ph idx="1" type="body"/>
          </p:nvPr>
        </p:nvSpPr>
        <p:spPr>
          <a:xfrm>
            <a:off x="333793" y="1781666"/>
            <a:ext cx="5793000" cy="1321500"/>
          </a:xfrm>
          <a:prstGeom prst="rect">
            <a:avLst/>
          </a:prstGeom>
          <a:solidFill>
            <a:schemeClr val="lt1"/>
          </a:solidFill>
          <a:ln>
            <a:noFill/>
          </a:ln>
        </p:spPr>
        <p:txBody>
          <a:bodyPr anchorCtr="0" anchor="ctr" bIns="45700" lIns="360000" spcFirstLastPara="1" rIns="91425" wrap="square" tIns="45700">
            <a:noAutofit/>
          </a:bodyPr>
          <a:lstStyle>
            <a:lvl1pPr indent="-228600" lvl="0" marL="457200" algn="l">
              <a:lnSpc>
                <a:spcPct val="100000"/>
              </a:lnSpc>
              <a:spcBef>
                <a:spcPts val="960"/>
              </a:spcBef>
              <a:spcAft>
                <a:spcPts val="0"/>
              </a:spcAft>
              <a:buClr>
                <a:schemeClr val="dk1"/>
              </a:buClr>
              <a:buSzPts val="4800"/>
              <a:buNone/>
              <a:defRPr b="1" sz="4800">
                <a:solidFill>
                  <a:schemeClr val="dk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6"/>
          <p:cNvSpPr txBox="1"/>
          <p:nvPr>
            <p:ph idx="2" type="body"/>
          </p:nvPr>
        </p:nvSpPr>
        <p:spPr>
          <a:xfrm>
            <a:off x="333793" y="3188508"/>
            <a:ext cx="3026100" cy="403200"/>
          </a:xfrm>
          <a:prstGeom prst="rect">
            <a:avLst/>
          </a:prstGeom>
          <a:solidFill>
            <a:schemeClr val="dk1"/>
          </a:solidFill>
          <a:ln>
            <a:noFill/>
          </a:ln>
        </p:spPr>
        <p:txBody>
          <a:bodyPr anchorCtr="0" anchor="t" bIns="45700" lIns="360000" spcFirstLastPara="1" rIns="91425" wrap="square" tIns="45700">
            <a:noAutofit/>
          </a:bodyPr>
          <a:lstStyle>
            <a:lvl1pPr indent="-228600" lvl="0" marL="457200" algn="l">
              <a:lnSpc>
                <a:spcPct val="100000"/>
              </a:lnSpc>
              <a:spcBef>
                <a:spcPts val="36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6"/>
          <p:cNvSpPr txBox="1"/>
          <p:nvPr>
            <p:ph idx="3" type="body"/>
          </p:nvPr>
        </p:nvSpPr>
        <p:spPr>
          <a:xfrm>
            <a:off x="435334" y="4470167"/>
            <a:ext cx="2150400" cy="403200"/>
          </a:xfrm>
          <a:prstGeom prst="rect">
            <a:avLst/>
          </a:prstGeom>
          <a:noFill/>
          <a:ln>
            <a:noFill/>
          </a:ln>
        </p:spPr>
        <p:txBody>
          <a:bodyPr anchorCtr="0" anchor="t" bIns="45700" lIns="360000" spcFirstLastPara="1" rIns="91425" wrap="square" tIns="45700">
            <a:noAutofit/>
          </a:bodyPr>
          <a:lstStyle>
            <a:lvl1pPr indent="-228600" lvl="0" marL="457200" algn="l">
              <a:lnSpc>
                <a:spcPct val="100000"/>
              </a:lnSpc>
              <a:spcBef>
                <a:spcPts val="28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algn="ctr">
              <a:lnSpc>
                <a:spcPct val="100000"/>
              </a:lnSpc>
              <a:spcBef>
                <a:spcPts val="96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32" name="Google Shape;32;p6"/>
          <p:cNvPicPr preferRelativeResize="0"/>
          <p:nvPr/>
        </p:nvPicPr>
        <p:blipFill rotWithShape="1">
          <a:blip r:embed="rId2">
            <a:alphaModFix/>
          </a:blip>
          <a:srcRect b="42587" l="77383" r="11826" t="42105"/>
          <a:stretch/>
        </p:blipFill>
        <p:spPr>
          <a:xfrm>
            <a:off x="515925" y="224471"/>
            <a:ext cx="1989288" cy="15876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re">
  <p:cSld name="Title - Centre">
    <p:spTree>
      <p:nvGrpSpPr>
        <p:cNvPr id="34" name="Shape 34"/>
        <p:cNvGrpSpPr/>
        <p:nvPr/>
      </p:nvGrpSpPr>
      <p:grpSpPr>
        <a:xfrm>
          <a:off x="0" y="0"/>
          <a:ext cx="0" cy="0"/>
          <a:chOff x="0" y="0"/>
          <a:chExt cx="0" cy="0"/>
        </a:xfrm>
      </p:grpSpPr>
      <p:sp>
        <p:nvSpPr>
          <p:cNvPr id="35" name="Google Shape;35;p8"/>
          <p:cNvSpPr txBox="1"/>
          <p:nvPr>
            <p:ph type="title"/>
          </p:nvPr>
        </p:nvSpPr>
        <p:spPr>
          <a:xfrm>
            <a:off x="666750" y="1700213"/>
            <a:ext cx="7810500" cy="1743000"/>
          </a:xfrm>
          <a:prstGeom prst="rect">
            <a:avLst/>
          </a:prstGeom>
          <a:noFill/>
          <a:ln>
            <a:noFill/>
          </a:ln>
        </p:spPr>
        <p:txBody>
          <a:bodyPr anchorCtr="0" anchor="t" bIns="28575" lIns="57150" spcFirstLastPara="1" rIns="57150" wrap="square" tIns="28575">
            <a:normAutofit/>
          </a:bodyPr>
          <a:lstStyle>
            <a:lvl1pPr lvl="0" marR="0" rtl="0" algn="l">
              <a:lnSpc>
                <a:spcPct val="85000"/>
              </a:lnSpc>
              <a:spcBef>
                <a:spcPts val="0"/>
              </a:spcBef>
              <a:spcAft>
                <a:spcPts val="0"/>
              </a:spcAft>
              <a:buClr>
                <a:schemeClr val="accent1"/>
              </a:buClr>
              <a:buSzPts val="2300"/>
              <a:buFont typeface="Arial Black"/>
              <a:buNone/>
              <a:defRPr b="0" i="0" sz="2300" u="none" cap="none" strike="noStrike">
                <a:solidFill>
                  <a:schemeClr val="accent1"/>
                </a:solidFill>
                <a:latin typeface="Arial Black"/>
                <a:ea typeface="Arial Black"/>
                <a:cs typeface="Arial Black"/>
                <a:sym typeface="Arial Black"/>
              </a:defRPr>
            </a:lvl1pPr>
            <a:lvl2pPr lvl="1"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2pPr>
            <a:lvl3pPr lvl="2"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3pPr>
            <a:lvl4pPr lvl="3"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4pPr>
            <a:lvl5pPr lvl="4"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5pPr>
            <a:lvl6pPr lvl="5"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6pPr>
            <a:lvl7pPr lvl="6"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7pPr>
            <a:lvl8pPr lvl="7"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8pPr>
            <a:lvl9pPr lvl="8" marR="0" rtl="0" algn="l">
              <a:lnSpc>
                <a:spcPct val="85000"/>
              </a:lnSpc>
              <a:spcBef>
                <a:spcPts val="0"/>
              </a:spcBef>
              <a:spcAft>
                <a:spcPts val="0"/>
              </a:spcAft>
              <a:buClr>
                <a:srgbClr val="01CF89"/>
              </a:buClr>
              <a:buSzPts val="2700"/>
              <a:buFont typeface="Arial"/>
              <a:buNone/>
              <a:defRPr b="0" i="0" sz="2700" u="none" cap="none" strike="noStrike">
                <a:solidFill>
                  <a:srgbClr val="01CF89"/>
                </a:solidFill>
                <a:latin typeface="Arial"/>
                <a:ea typeface="Arial"/>
                <a:cs typeface="Arial"/>
                <a:sym typeface="Arial"/>
              </a:defRPr>
            </a:lvl9pPr>
          </a:lstStyle>
          <a:p/>
        </p:txBody>
      </p:sp>
      <p:sp>
        <p:nvSpPr>
          <p:cNvPr id="36" name="Google Shape;36;p8"/>
          <p:cNvSpPr txBox="1"/>
          <p:nvPr>
            <p:ph idx="12" type="sldNum"/>
          </p:nvPr>
        </p:nvSpPr>
        <p:spPr>
          <a:xfrm>
            <a:off x="4475442" y="4905375"/>
            <a:ext cx="188400" cy="202800"/>
          </a:xfrm>
          <a:prstGeom prst="rect">
            <a:avLst/>
          </a:prstGeom>
          <a:noFill/>
          <a:ln>
            <a:noFill/>
          </a:ln>
        </p:spPr>
        <p:txBody>
          <a:bodyPr anchorCtr="0" anchor="t" bIns="31750" lIns="31750" spcFirstLastPara="1" rIns="31750" wrap="square" tIns="317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7" name="Shape 37"/>
        <p:cNvGrpSpPr/>
        <p:nvPr/>
      </p:nvGrpSpPr>
      <p:grpSpPr>
        <a:xfrm>
          <a:off x="0" y="0"/>
          <a:ext cx="0" cy="0"/>
          <a:chOff x="0" y="0"/>
          <a:chExt cx="0" cy="0"/>
        </a:xfrm>
      </p:grpSpPr>
      <p:sp>
        <p:nvSpPr>
          <p:cNvPr id="38" name="Google Shape;38;p9"/>
          <p:cNvSpPr txBox="1"/>
          <p:nvPr>
            <p:ph idx="12" type="sldNum"/>
          </p:nvPr>
        </p:nvSpPr>
        <p:spPr>
          <a:xfrm>
            <a:off x="4475442" y="4905375"/>
            <a:ext cx="188400" cy="202800"/>
          </a:xfrm>
          <a:prstGeom prst="rect">
            <a:avLst/>
          </a:prstGeom>
          <a:noFill/>
          <a:ln>
            <a:noFill/>
          </a:ln>
        </p:spPr>
        <p:txBody>
          <a:bodyPr anchorCtr="0" anchor="t" bIns="31750" lIns="31750" spcFirstLastPara="1" rIns="31750" wrap="square" tIns="317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39" name="Google Shape;39;p9"/>
          <p:cNvSpPr txBox="1"/>
          <p:nvPr>
            <p:ph idx="1" type="body"/>
          </p:nvPr>
        </p:nvSpPr>
        <p:spPr>
          <a:xfrm>
            <a:off x="666750" y="1107282"/>
            <a:ext cx="7810500" cy="3530400"/>
          </a:xfrm>
          <a:prstGeom prst="rect">
            <a:avLst/>
          </a:prstGeom>
          <a:noFill/>
          <a:ln>
            <a:noFill/>
          </a:ln>
        </p:spPr>
        <p:txBody>
          <a:bodyPr anchorCtr="0" anchor="t" bIns="28575" lIns="57150" spcFirstLastPara="1" rIns="57150" wrap="square" tIns="28575">
            <a:noAutofit/>
          </a:bodyPr>
          <a:lstStyle>
            <a:lvl1pPr indent="-228600" lvl="0" marL="457200" marR="0" rtl="0" algn="l">
              <a:lnSpc>
                <a:spcPct val="100000"/>
              </a:lnSpc>
              <a:spcBef>
                <a:spcPts val="40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40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4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0" name="Shape 40"/>
        <p:cNvGrpSpPr/>
        <p:nvPr/>
      </p:nvGrpSpPr>
      <p:grpSpPr>
        <a:xfrm>
          <a:off x="0" y="0"/>
          <a:ext cx="0" cy="0"/>
          <a:chOff x="0" y="0"/>
          <a:chExt cx="0" cy="0"/>
        </a:xfrm>
      </p:grpSpPr>
      <p:sp>
        <p:nvSpPr>
          <p:cNvPr id="41" name="Google Shape;41;p10"/>
          <p:cNvSpPr txBox="1"/>
          <p:nvPr>
            <p:ph idx="12" type="sldNum"/>
          </p:nvPr>
        </p:nvSpPr>
        <p:spPr>
          <a:xfrm>
            <a:off x="4475442" y="4905375"/>
            <a:ext cx="188400" cy="202800"/>
          </a:xfrm>
          <a:prstGeom prst="rect">
            <a:avLst/>
          </a:prstGeom>
          <a:noFill/>
          <a:ln>
            <a:noFill/>
          </a:ln>
        </p:spPr>
        <p:txBody>
          <a:bodyPr anchorCtr="0" anchor="t" bIns="31750" lIns="31750" spcFirstLastPara="1" rIns="31750" wrap="square" tIns="31750">
            <a:sp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42" name="Google Shape;42;p10"/>
          <p:cNvSpPr txBox="1"/>
          <p:nvPr>
            <p:ph idx="1" type="body"/>
          </p:nvPr>
        </p:nvSpPr>
        <p:spPr>
          <a:xfrm>
            <a:off x="666750" y="1143000"/>
            <a:ext cx="7810500" cy="3494700"/>
          </a:xfrm>
          <a:prstGeom prst="rect">
            <a:avLst/>
          </a:prstGeom>
          <a:noFill/>
          <a:ln>
            <a:noFill/>
          </a:ln>
        </p:spPr>
        <p:txBody>
          <a:bodyPr anchorCtr="0" anchor="t" bIns="28575" lIns="57150" spcFirstLastPara="1" rIns="57150" wrap="square" tIns="28575">
            <a:noAutofit/>
          </a:bodyPr>
          <a:lstStyle>
            <a:lvl1pPr indent="-323850" lvl="0" marL="457200" marR="0" rtl="0" algn="l">
              <a:lnSpc>
                <a:spcPct val="100000"/>
              </a:lnSpc>
              <a:spcBef>
                <a:spcPts val="400"/>
              </a:spcBef>
              <a:spcAft>
                <a:spcPts val="0"/>
              </a:spcAft>
              <a:buClr>
                <a:srgbClr val="000000"/>
              </a:buClr>
              <a:buSzPts val="1500"/>
              <a:buFont typeface="Arial"/>
              <a:buChar char="•"/>
              <a:defRPr b="0" i="0" sz="1500" u="none" cap="none" strike="noStrike">
                <a:solidFill>
                  <a:srgbClr val="000000"/>
                </a:solidFill>
                <a:latin typeface="Arial"/>
                <a:ea typeface="Arial"/>
                <a:cs typeface="Arial"/>
                <a:sym typeface="Arial"/>
              </a:defRPr>
            </a:lvl1pPr>
            <a:lvl2pPr indent="-311150" lvl="1" marL="914400" marR="0" rtl="0" algn="l">
              <a:lnSpc>
                <a:spcPct val="100000"/>
              </a:lnSpc>
              <a:spcBef>
                <a:spcPts val="40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85750" lvl="4" marL="2286000" marR="0" rtl="0" algn="l">
              <a:lnSpc>
                <a:spcPct val="100000"/>
              </a:lnSpc>
              <a:spcBef>
                <a:spcPts val="400"/>
              </a:spcBef>
              <a:spcAft>
                <a:spcPts val="0"/>
              </a:spcAft>
              <a:buClr>
                <a:srgbClr val="000000"/>
              </a:buClr>
              <a:buSzPts val="900"/>
              <a:buFont typeface="Arial"/>
              <a:buChar char="•"/>
              <a:defRPr b="0" i="0" sz="900" u="none" cap="none" strike="noStrike">
                <a:solidFill>
                  <a:srgbClr val="000000"/>
                </a:solidFill>
                <a:latin typeface="Arial"/>
                <a:ea typeface="Arial"/>
                <a:cs typeface="Arial"/>
                <a:sym typeface="Arial"/>
              </a:defRPr>
            </a:lvl5pPr>
            <a:lvl6pPr indent="-381000" lvl="5" marL="27432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6pPr>
            <a:lvl7pPr indent="-381000" lvl="6" marL="32004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7pPr>
            <a:lvl8pPr indent="-381000" lvl="7" marL="36576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8pPr>
            <a:lvl9pPr indent="-381000" lvl="8" marL="4114800" marR="0" rtl="0" algn="l">
              <a:lnSpc>
                <a:spcPct val="120000"/>
              </a:lnSpc>
              <a:spcBef>
                <a:spcPts val="2200"/>
              </a:spcBef>
              <a:spcAft>
                <a:spcPts val="0"/>
              </a:spcAft>
              <a:buClr>
                <a:srgbClr val="000000"/>
              </a:buClr>
              <a:buSzPts val="2400"/>
              <a:buFont typeface="Asap"/>
              <a:buChar char="•"/>
              <a:defRPr b="0" i="0" sz="2000" u="none" cap="none" strike="noStrike">
                <a:solidFill>
                  <a:srgbClr val="000000"/>
                </a:solidFill>
                <a:latin typeface="Asap"/>
                <a:ea typeface="Asap"/>
                <a:cs typeface="Asap"/>
                <a:sym typeface="Asap"/>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5388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1"/>
              </a:buClr>
              <a:buSzPts val="3800"/>
              <a:buFont typeface="Arial"/>
              <a:buNone/>
              <a:defRPr b="0" i="0" sz="3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200151"/>
            <a:ext cx="8229600" cy="32277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hyperlink" Target="https://encrypted-tbn0.gstatic.com/images?q=tbn:ANd9GcSTd9eLIka-De58F67WNjkZQCFghTN1tymlsHOYs4GCiyA5-bpOHOlz3wO5TNv1S6QFgK8&amp;usqp=CAU"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hyperlink" Target="https://www.google.com/url?sa=i&amp;url=https%3A%2F%2Fwww.redbubble.com%2Fi%2Fsticker%2FEek-The-Cat-It-Never-Hurts-To-Help-by-Riccivela%2F13641874.EJUG5&amp;psig=AOvVaw0Pjjxs-nmq3WQ94cRSeFJm&amp;ust=1626270848220000&amp;source=images&amp;cd=vfe&amp;ved=0CAoQjRxqFwoTCIDejJyZ4PECFQAAAAAdAAAAABA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hyperlink" Target="https://openssf.org/getinvolved" TargetMode="External"/><Relationship Id="rId5" Type="http://schemas.openxmlformats.org/officeDocument/2006/relationships/hyperlink" Target="https://github.com/ossf" TargetMode="External"/><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hyperlink" Target="https://heartbleed.com/" TargetMode="External"/><Relationship Id="rId5" Type="http://schemas.openxmlformats.org/officeDocument/2006/relationships/hyperlink" Target="https://en.wikipedia.org/wiki/Heartbleed" TargetMode="External"/><Relationship Id="rId6" Type="http://schemas.openxmlformats.org/officeDocument/2006/relationships/hyperlink" Target="https://web.archive.org/web/20140623235803/http:/blog.erratasec.com/2014/06/300k-vulnerable-to-heartbleed-two.html#.U6bXBWSSwyC" TargetMode="External"/><Relationship Id="rId7" Type="http://schemas.openxmlformats.org/officeDocument/2006/relationships/hyperlink" Target="https://securityledger.com/2017/07/heartbleeds-heartburn-why-a-5-year-old-vulnerability-continues-to-bite/" TargetMode="External"/><Relationship Id="rId8" Type="http://schemas.openxmlformats.org/officeDocument/2006/relationships/hyperlink" Target="https://web.archive.org/web/20190711082042/https:/www.shodan.io/report/0Wew7Zq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sonatype.com/hubfs/SSC/Software_Supply_Chain_Inforgraphic.pdf?t=1468857601884" TargetMode="External"/><Relationship Id="rId4" Type="http://schemas.openxmlformats.org/officeDocument/2006/relationships/hyperlink" Target="https://www.synopsys.com/software-integrity/resources/analyst-reports/open-source-security-risk-analysis.html" TargetMode="External"/><Relationship Id="rId10" Type="http://schemas.openxmlformats.org/officeDocument/2006/relationships/hyperlink" Target="https://octoverse.github.com/" TargetMode="External"/><Relationship Id="rId9" Type="http://schemas.openxmlformats.org/officeDocument/2006/relationships/hyperlink" Target="https://snyk.io/open-source-security/" TargetMode="External"/><Relationship Id="rId5" Type="http://schemas.openxmlformats.org/officeDocument/2006/relationships/hyperlink" Target="https://www.contrastsecurity.com/the-state-of-the-oss-report-2021" TargetMode="External"/><Relationship Id="rId6" Type="http://schemas.openxmlformats.org/officeDocument/2006/relationships/image" Target="../media/image29.png"/><Relationship Id="rId7" Type="http://schemas.openxmlformats.org/officeDocument/2006/relationships/hyperlink" Target="https://octoverse.github.com/#chart-rely-on-oss" TargetMode="External"/><Relationship Id="rId8" Type="http://schemas.openxmlformats.org/officeDocument/2006/relationships/hyperlink" Target="https://www.redhat.com/en/resources/product-security-risk-report-202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2"/>
          <p:cNvSpPr txBox="1"/>
          <p:nvPr>
            <p:ph idx="1" type="body"/>
          </p:nvPr>
        </p:nvSpPr>
        <p:spPr>
          <a:xfrm>
            <a:off x="4063501" y="1009725"/>
            <a:ext cx="4810500" cy="1321500"/>
          </a:xfrm>
          <a:prstGeom prst="rect">
            <a:avLst/>
          </a:prstGeom>
          <a:noFill/>
          <a:ln>
            <a:noFill/>
          </a:ln>
        </p:spPr>
        <p:txBody>
          <a:bodyPr anchorCtr="0" anchor="ctr" bIns="45700" lIns="360000"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lang="en">
                <a:solidFill>
                  <a:schemeClr val="lt1"/>
                </a:solidFill>
              </a:rPr>
              <a:t>Securing Open Source Software</a:t>
            </a:r>
            <a:endParaRPr>
              <a:solidFill>
                <a:schemeClr val="lt1"/>
              </a:solidFill>
            </a:endParaRPr>
          </a:p>
        </p:txBody>
      </p:sp>
      <p:sp>
        <p:nvSpPr>
          <p:cNvPr id="52" name="Google Shape;52;p12"/>
          <p:cNvSpPr txBox="1"/>
          <p:nvPr>
            <p:ph idx="2" type="body"/>
          </p:nvPr>
        </p:nvSpPr>
        <p:spPr>
          <a:xfrm>
            <a:off x="4489200" y="2814700"/>
            <a:ext cx="3959100" cy="673200"/>
          </a:xfrm>
          <a:prstGeom prst="rect">
            <a:avLst/>
          </a:prstGeom>
          <a:noFill/>
          <a:ln>
            <a:noFill/>
          </a:ln>
        </p:spPr>
        <p:txBody>
          <a:bodyPr anchorCtr="0" anchor="t" bIns="45700" lIns="360000" spcFirstLastPara="1" rIns="91425" wrap="square" tIns="45700">
            <a:noAutofit/>
          </a:bodyPr>
          <a:lstStyle/>
          <a:p>
            <a:pPr indent="0" lvl="0" marL="0" rtl="0" algn="l">
              <a:lnSpc>
                <a:spcPct val="100000"/>
              </a:lnSpc>
              <a:spcBef>
                <a:spcPts val="0"/>
              </a:spcBef>
              <a:spcAft>
                <a:spcPts val="0"/>
              </a:spcAft>
              <a:buClr>
                <a:schemeClr val="lt1"/>
              </a:buClr>
              <a:buSzPts val="1800"/>
              <a:buFont typeface="Arial"/>
              <a:buNone/>
            </a:pPr>
            <a:r>
              <a:rPr lang="en"/>
              <a:t>End-to-end, At massive scale, Together</a:t>
            </a:r>
            <a:endParaRPr/>
          </a:p>
        </p:txBody>
      </p:sp>
      <p:sp>
        <p:nvSpPr>
          <p:cNvPr id="53" name="Google Shape;53;p12"/>
          <p:cNvSpPr txBox="1"/>
          <p:nvPr/>
        </p:nvSpPr>
        <p:spPr>
          <a:xfrm>
            <a:off x="333792" y="4464459"/>
            <a:ext cx="1165224" cy="34683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lt1"/>
              </a:buClr>
              <a:buSzPts val="1500"/>
              <a:buFont typeface="Arial"/>
              <a:buNone/>
            </a:pPr>
            <a:r>
              <a:rPr b="0" i="0" lang="en" sz="1500" u="none" cap="none" strike="noStrike">
                <a:solidFill>
                  <a:schemeClr val="lt1"/>
                </a:solidFill>
                <a:latin typeface="Arial"/>
                <a:ea typeface="Arial"/>
                <a:cs typeface="Arial"/>
                <a:sym typeface="Arial"/>
              </a:rPr>
              <a:t>#ossummit</a:t>
            </a:r>
            <a:endParaRPr b="1" i="0" sz="1500" u="none" cap="none" strike="noStrike">
              <a:solidFill>
                <a:srgbClr val="8ABA55"/>
              </a:solidFill>
              <a:latin typeface="Arial"/>
              <a:ea typeface="Arial"/>
              <a:cs typeface="Arial"/>
              <a:sym typeface="Arial"/>
            </a:endParaRPr>
          </a:p>
        </p:txBody>
      </p:sp>
      <p:sp>
        <p:nvSpPr>
          <p:cNvPr id="54" name="Google Shape;54;p12"/>
          <p:cNvSpPr txBox="1"/>
          <p:nvPr/>
        </p:nvSpPr>
        <p:spPr>
          <a:xfrm>
            <a:off x="1408293" y="4479450"/>
            <a:ext cx="3081000" cy="346800"/>
          </a:xfrm>
          <a:prstGeom prst="rect">
            <a:avLst/>
          </a:prstGeom>
          <a:noFill/>
          <a:ln>
            <a:noFill/>
          </a:ln>
        </p:spPr>
        <p:txBody>
          <a:bodyPr anchorCtr="0" anchor="ctr" bIns="45700" lIns="91425" spcFirstLastPara="1" rIns="91425" wrap="square" tIns="45700">
            <a:normAutofit fontScale="32500"/>
          </a:bodyPr>
          <a:lstStyle/>
          <a:p>
            <a:pPr indent="0" lvl="0" marL="0" marR="0" rtl="0" algn="l">
              <a:lnSpc>
                <a:spcPct val="100000"/>
              </a:lnSpc>
              <a:spcBef>
                <a:spcPts val="0"/>
              </a:spcBef>
              <a:spcAft>
                <a:spcPts val="0"/>
              </a:spcAft>
              <a:buClr>
                <a:schemeClr val="lt1"/>
              </a:buClr>
              <a:buSzPct val="100000"/>
              <a:buFont typeface="Arial"/>
              <a:buNone/>
            </a:pPr>
            <a:r>
              <a:rPr lang="en" sz="3800">
                <a:solidFill>
                  <a:schemeClr val="lt1"/>
                </a:solidFill>
              </a:rPr>
              <a:t>@</a:t>
            </a:r>
            <a:r>
              <a:rPr lang="en" sz="3800">
                <a:solidFill>
                  <a:schemeClr val="lt1"/>
                </a:solidFill>
              </a:rPr>
              <a:t>WhyHiAnnabelle &amp; @SecurityCRob</a:t>
            </a:r>
            <a:endParaRPr b="1" sz="1300">
              <a:solidFill>
                <a:schemeClr val="dk1"/>
              </a:solidFill>
            </a:endParaRPr>
          </a:p>
        </p:txBody>
      </p:sp>
      <p:pic>
        <p:nvPicPr>
          <p:cNvPr id="55" name="Google Shape;55;p12"/>
          <p:cNvPicPr preferRelativeResize="0"/>
          <p:nvPr/>
        </p:nvPicPr>
        <p:blipFill rotWithShape="1">
          <a:blip r:embed="rId3">
            <a:alphaModFix/>
          </a:blip>
          <a:srcRect b="0" l="0" r="0" t="0"/>
          <a:stretch/>
        </p:blipFill>
        <p:spPr>
          <a:xfrm>
            <a:off x="7045325" y="3817100"/>
            <a:ext cx="670895" cy="9942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1" type="body"/>
          </p:nvPr>
        </p:nvSpPr>
        <p:spPr>
          <a:xfrm>
            <a:off x="388801" y="1018421"/>
            <a:ext cx="7376400" cy="3709200"/>
          </a:xfrm>
          <a:prstGeom prst="rect">
            <a:avLst/>
          </a:prstGeom>
          <a:noFill/>
          <a:ln>
            <a:noFill/>
          </a:ln>
        </p:spPr>
        <p:txBody>
          <a:bodyPr anchorCtr="0" anchor="t" bIns="28575" lIns="57150" spcFirstLastPara="1" rIns="57150" wrap="square" tIns="28575">
            <a:noAutofit/>
          </a:bodyPr>
          <a:lstStyle/>
          <a:p>
            <a:pPr indent="-317500" lvl="0" marL="457200" rtl="0" algn="l">
              <a:lnSpc>
                <a:spcPct val="115000"/>
              </a:lnSpc>
              <a:spcBef>
                <a:spcPts val="1200"/>
              </a:spcBef>
              <a:spcAft>
                <a:spcPts val="0"/>
              </a:spcAft>
              <a:buSzPts val="1400"/>
              <a:buChar char="●"/>
            </a:pPr>
            <a:r>
              <a:rPr lang="en" sz="1400"/>
              <a:t>Deobfuscated and </a:t>
            </a:r>
            <a:r>
              <a:rPr b="1" lang="en" sz="1400">
                <a:solidFill>
                  <a:schemeClr val="lt1"/>
                </a:solidFill>
                <a:highlight>
                  <a:srgbClr val="D03592"/>
                </a:highlight>
              </a:rPr>
              <a:t>public-facing source code</a:t>
            </a:r>
            <a:r>
              <a:rPr b="1" lang="en" sz="1400">
                <a:solidFill>
                  <a:schemeClr val="lt1"/>
                </a:solidFill>
              </a:rPr>
              <a:t> </a:t>
            </a:r>
            <a:r>
              <a:rPr lang="en" sz="1400"/>
              <a:t>lowers attacker barrier to entry </a:t>
            </a:r>
            <a:endParaRPr sz="1400"/>
          </a:p>
          <a:p>
            <a:pPr indent="-317500" lvl="0" marL="457200" rtl="0" algn="l">
              <a:lnSpc>
                <a:spcPct val="115000"/>
              </a:lnSpc>
              <a:spcBef>
                <a:spcPts val="1000"/>
              </a:spcBef>
              <a:spcAft>
                <a:spcPts val="0"/>
              </a:spcAft>
              <a:buSzPts val="1400"/>
              <a:buFont typeface="Helvetica Neue"/>
              <a:buChar char="●"/>
            </a:pPr>
            <a:r>
              <a:rPr lang="en" sz="1400"/>
              <a:t>Distributed </a:t>
            </a:r>
            <a:r>
              <a:rPr b="1" lang="en" sz="1400">
                <a:solidFill>
                  <a:schemeClr val="lt1"/>
                </a:solidFill>
                <a:highlight>
                  <a:srgbClr val="D03592"/>
                </a:highlight>
              </a:rPr>
              <a:t>community-driven development </a:t>
            </a:r>
            <a:r>
              <a:rPr b="1" lang="en" sz="1400">
                <a:solidFill>
                  <a:schemeClr val="lt1"/>
                </a:solidFill>
              </a:rPr>
              <a:t> </a:t>
            </a:r>
            <a:r>
              <a:rPr b="1" lang="en" sz="1400">
                <a:solidFill>
                  <a:schemeClr val="lt1"/>
                </a:solidFill>
                <a:highlight>
                  <a:srgbClr val="AC59BB"/>
                </a:highlight>
              </a:rPr>
              <a:t>with contributions from unknown third-parties</a:t>
            </a:r>
            <a:r>
              <a:rPr lang="en" sz="1400">
                <a:solidFill>
                  <a:schemeClr val="lt1"/>
                </a:solidFill>
                <a:highlight>
                  <a:srgbClr val="AC59BB"/>
                </a:highlight>
              </a:rPr>
              <a:t> </a:t>
            </a:r>
            <a:endParaRPr sz="1400">
              <a:solidFill>
                <a:schemeClr val="lt1"/>
              </a:solidFill>
              <a:highlight>
                <a:srgbClr val="AC59BB"/>
              </a:highlight>
            </a:endParaRPr>
          </a:p>
          <a:p>
            <a:pPr indent="-317500" lvl="0" marL="457200" rtl="0" algn="l">
              <a:lnSpc>
                <a:spcPct val="115000"/>
              </a:lnSpc>
              <a:spcBef>
                <a:spcPts val="1000"/>
              </a:spcBef>
              <a:spcAft>
                <a:spcPts val="0"/>
              </a:spcAft>
              <a:buSzPts val="1400"/>
              <a:buFont typeface="Helvetica Neue"/>
              <a:buChar char="●"/>
            </a:pPr>
            <a:r>
              <a:rPr b="1" lang="en" sz="1400">
                <a:solidFill>
                  <a:schemeClr val="lt1"/>
                </a:solidFill>
                <a:highlight>
                  <a:srgbClr val="D03592"/>
                </a:highlight>
              </a:rPr>
              <a:t>Tragedy of the commons</a:t>
            </a:r>
            <a:r>
              <a:rPr b="1" lang="en" sz="1400"/>
              <a:t> </a:t>
            </a:r>
            <a:r>
              <a:rPr lang="en" sz="1400"/>
              <a:t>regarding security analysis </a:t>
            </a:r>
            <a:endParaRPr sz="1400"/>
          </a:p>
          <a:p>
            <a:pPr indent="-317500" lvl="0" marL="457200" rtl="0" algn="l">
              <a:lnSpc>
                <a:spcPct val="115000"/>
              </a:lnSpc>
              <a:spcBef>
                <a:spcPts val="1000"/>
              </a:spcBef>
              <a:spcAft>
                <a:spcPts val="0"/>
              </a:spcAft>
              <a:buSzPts val="1400"/>
              <a:buChar char="●"/>
            </a:pPr>
            <a:r>
              <a:rPr b="1" lang="en" sz="1400">
                <a:solidFill>
                  <a:schemeClr val="lt1"/>
                </a:solidFill>
                <a:highlight>
                  <a:srgbClr val="D03592"/>
                </a:highlight>
              </a:rPr>
              <a:t>Lack of consistently-deployed security standards, reviews and tooling</a:t>
            </a:r>
            <a:endParaRPr sz="1400">
              <a:highlight>
                <a:schemeClr val="accent4"/>
              </a:highlight>
            </a:endParaRPr>
          </a:p>
          <a:p>
            <a:pPr indent="-317500" lvl="0" marL="457200" rtl="0" algn="l">
              <a:lnSpc>
                <a:spcPct val="115000"/>
              </a:lnSpc>
              <a:spcBef>
                <a:spcPts val="1000"/>
              </a:spcBef>
              <a:spcAft>
                <a:spcPts val="0"/>
              </a:spcAft>
              <a:buSzPts val="1400"/>
              <a:buFont typeface="Helvetica Neue"/>
              <a:buChar char="●"/>
            </a:pPr>
            <a:r>
              <a:rPr lang="en" sz="1400"/>
              <a:t>(Often) </a:t>
            </a:r>
            <a:r>
              <a:rPr b="1" lang="en" sz="1400">
                <a:solidFill>
                  <a:schemeClr val="lt1"/>
                </a:solidFill>
                <a:highlight>
                  <a:srgbClr val="D03592"/>
                </a:highlight>
              </a:rPr>
              <a:t>decreased capacity for vulnerability remediation</a:t>
            </a:r>
            <a:endParaRPr b="1" sz="1400">
              <a:highlight>
                <a:schemeClr val="accent4"/>
              </a:highlight>
            </a:endParaRPr>
          </a:p>
          <a:p>
            <a:pPr indent="-317500" lvl="0" marL="457200" rtl="0" algn="l">
              <a:lnSpc>
                <a:spcPct val="115000"/>
              </a:lnSpc>
              <a:spcBef>
                <a:spcPts val="1000"/>
              </a:spcBef>
              <a:spcAft>
                <a:spcPts val="0"/>
              </a:spcAft>
              <a:buSzPts val="1400"/>
              <a:buFont typeface="Helvetica Neue"/>
              <a:buChar char="●"/>
            </a:pPr>
            <a:r>
              <a:rPr lang="en" sz="1400"/>
              <a:t>Lack of resources for monitoring &amp; typical</a:t>
            </a:r>
            <a:r>
              <a:rPr b="1" lang="en" sz="1400">
                <a:solidFill>
                  <a:schemeClr val="lt1"/>
                </a:solidFill>
                <a:highlight>
                  <a:srgbClr val="D03592"/>
                </a:highlight>
              </a:rPr>
              <a:t> underpreparedness for incident response</a:t>
            </a:r>
            <a:endParaRPr b="1" sz="1400">
              <a:solidFill>
                <a:schemeClr val="lt1"/>
              </a:solidFill>
              <a:highlight>
                <a:srgbClr val="D03592"/>
              </a:highlight>
            </a:endParaRPr>
          </a:p>
          <a:p>
            <a:pPr indent="-317500" lvl="0" marL="457200" rtl="0" algn="l">
              <a:lnSpc>
                <a:spcPct val="115000"/>
              </a:lnSpc>
              <a:spcBef>
                <a:spcPts val="1000"/>
              </a:spcBef>
              <a:spcAft>
                <a:spcPts val="0"/>
              </a:spcAft>
              <a:buSzPts val="1400"/>
              <a:buFont typeface="Helvetica Neue"/>
              <a:buChar char="●"/>
            </a:pPr>
            <a:r>
              <a:rPr b="1" lang="en" sz="1400">
                <a:solidFill>
                  <a:schemeClr val="lt1"/>
                </a:solidFill>
                <a:highlight>
                  <a:srgbClr val="D03592"/>
                </a:highlight>
              </a:rPr>
              <a:t>Different economic incentives &amp; feedback loops</a:t>
            </a:r>
            <a:r>
              <a:rPr b="1" lang="en" sz="1400"/>
              <a:t> </a:t>
            </a:r>
            <a:r>
              <a:rPr lang="en" sz="1400"/>
              <a:t>than: enterprise devs; threat actors</a:t>
            </a:r>
            <a:r>
              <a:rPr b="1" lang="en" sz="1400"/>
              <a:t> </a:t>
            </a:r>
            <a:endParaRPr b="1" sz="1400"/>
          </a:p>
          <a:p>
            <a:pPr indent="-317500" lvl="0" marL="457200" rtl="0" algn="l">
              <a:lnSpc>
                <a:spcPct val="115000"/>
              </a:lnSpc>
              <a:spcBef>
                <a:spcPts val="1000"/>
              </a:spcBef>
              <a:spcAft>
                <a:spcPts val="1000"/>
              </a:spcAft>
              <a:buSzPts val="1400"/>
              <a:buFont typeface="Helvetica Neue"/>
              <a:buChar char="●"/>
            </a:pPr>
            <a:r>
              <a:rPr lang="en" sz="1400"/>
              <a:t>In spite of this: many</a:t>
            </a:r>
            <a:r>
              <a:rPr b="1" lang="en" sz="1400"/>
              <a:t> </a:t>
            </a:r>
            <a:r>
              <a:rPr b="1" lang="en" sz="1400">
                <a:solidFill>
                  <a:schemeClr val="lt1"/>
                </a:solidFill>
                <a:highlight>
                  <a:srgbClr val="D03592"/>
                </a:highlight>
              </a:rPr>
              <a:t>high-value targets</a:t>
            </a:r>
            <a:r>
              <a:rPr lang="en" sz="1400"/>
              <a:t>, foundational to enterprises and the internet itself </a:t>
            </a:r>
            <a:endParaRPr sz="1400"/>
          </a:p>
        </p:txBody>
      </p:sp>
      <p:sp>
        <p:nvSpPr>
          <p:cNvPr id="132" name="Google Shape;132;p21"/>
          <p:cNvSpPr txBox="1"/>
          <p:nvPr>
            <p:ph type="title"/>
          </p:nvPr>
        </p:nvSpPr>
        <p:spPr>
          <a:xfrm>
            <a:off x="296897" y="40417"/>
            <a:ext cx="8389800" cy="490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 sz="2300">
                <a:latin typeface="Helvetica Neue"/>
                <a:ea typeface="Helvetica Neue"/>
                <a:cs typeface="Helvetica Neue"/>
                <a:sym typeface="Helvetica Neue"/>
              </a:rPr>
              <a:t>What makes OSS a unique target for adversaries? </a:t>
            </a:r>
            <a:endParaRPr b="1" sz="2300">
              <a:latin typeface="Helvetica Neue"/>
              <a:ea typeface="Helvetica Neue"/>
              <a:cs typeface="Helvetica Neue"/>
              <a:sym typeface="Helvetica Neue"/>
            </a:endParaRPr>
          </a:p>
        </p:txBody>
      </p:sp>
      <p:sp>
        <p:nvSpPr>
          <p:cNvPr id="133" name="Google Shape;133;p21"/>
          <p:cNvSpPr txBox="1"/>
          <p:nvPr/>
        </p:nvSpPr>
        <p:spPr>
          <a:xfrm>
            <a:off x="496425" y="574575"/>
            <a:ext cx="789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Clr>
                <a:schemeClr val="dk1"/>
              </a:buClr>
              <a:buSzPts val="1500"/>
              <a:buFont typeface="Arial"/>
              <a:buNone/>
            </a:pPr>
            <a:r>
              <a:rPr lang="en">
                <a:solidFill>
                  <a:schemeClr val="dk1"/>
                </a:solidFill>
              </a:rPr>
              <a:t>Many of the best things about open source development invite unique security challenges: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0" y="40425"/>
            <a:ext cx="9144000" cy="490500"/>
          </a:xfrm>
          <a:prstGeom prst="rect">
            <a:avLst/>
          </a:prstGeom>
          <a:noFill/>
          <a:ln>
            <a:noFill/>
          </a:ln>
        </p:spPr>
        <p:txBody>
          <a:bodyPr anchorCtr="0" anchor="ctr" bIns="28575" lIns="57150" spcFirstLastPara="1" rIns="57150" wrap="square" tIns="28575">
            <a:noAutofit/>
          </a:bodyPr>
          <a:lstStyle/>
          <a:p>
            <a:pPr indent="0" lvl="0" marL="0" rtl="0" algn="ctr">
              <a:lnSpc>
                <a:spcPct val="85000"/>
              </a:lnSpc>
              <a:spcBef>
                <a:spcPts val="0"/>
              </a:spcBef>
              <a:spcAft>
                <a:spcPts val="0"/>
              </a:spcAft>
              <a:buClr>
                <a:schemeClr val="dk1"/>
              </a:buClr>
              <a:buSzPts val="990"/>
              <a:buFont typeface="Arial"/>
              <a:buNone/>
            </a:pPr>
            <a:r>
              <a:rPr b="1" lang="en" sz="2120"/>
              <a:t>OSS security is about more than just vulnerabilities in source code</a:t>
            </a:r>
            <a:endParaRPr b="1" sz="2020"/>
          </a:p>
        </p:txBody>
      </p:sp>
      <p:pic>
        <p:nvPicPr>
          <p:cNvPr id="139" name="Google Shape;139;p22"/>
          <p:cNvPicPr preferRelativeResize="0"/>
          <p:nvPr/>
        </p:nvPicPr>
        <p:blipFill rotWithShape="1">
          <a:blip r:embed="rId3">
            <a:alphaModFix/>
          </a:blip>
          <a:srcRect b="0" l="0" r="0" t="0"/>
          <a:stretch/>
        </p:blipFill>
        <p:spPr>
          <a:xfrm>
            <a:off x="206050" y="958650"/>
            <a:ext cx="4960574" cy="1680525"/>
          </a:xfrm>
          <a:prstGeom prst="rect">
            <a:avLst/>
          </a:prstGeom>
          <a:noFill/>
          <a:ln cap="flat" cmpd="sng" w="19050">
            <a:solidFill>
              <a:srgbClr val="D03592"/>
            </a:solidFill>
            <a:prstDash val="solid"/>
            <a:round/>
            <a:headEnd len="sm" w="sm" type="none"/>
            <a:tailEnd len="sm" w="sm" type="none"/>
          </a:ln>
        </p:spPr>
      </p:pic>
      <p:sp>
        <p:nvSpPr>
          <p:cNvPr id="140" name="Google Shape;140;p22"/>
          <p:cNvSpPr txBox="1"/>
          <p:nvPr/>
        </p:nvSpPr>
        <p:spPr>
          <a:xfrm>
            <a:off x="206038" y="2639175"/>
            <a:ext cx="5104800" cy="4680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600"/>
              </a:spcAft>
              <a:buClr>
                <a:srgbClr val="000000"/>
              </a:buClr>
              <a:buSzPts val="800"/>
              <a:buFont typeface="Arial"/>
              <a:buNone/>
            </a:pPr>
            <a:r>
              <a:rPr b="0" i="0" lang="en" sz="800" u="none" cap="none" strike="noStrike">
                <a:solidFill>
                  <a:srgbClr val="333333"/>
                </a:solidFill>
                <a:highlight>
                  <a:srgbClr val="FCFCFC"/>
                </a:highlight>
                <a:latin typeface="Arial"/>
                <a:ea typeface="Arial"/>
                <a:cs typeface="Arial"/>
                <a:sym typeface="Arial"/>
              </a:rPr>
              <a:t>Source: Backstabber’s Knife Collection: A Review of Open Source Software</a:t>
            </a:r>
            <a:br>
              <a:rPr b="0" i="0" lang="en" sz="800" u="none" cap="none" strike="noStrike">
                <a:solidFill>
                  <a:srgbClr val="333333"/>
                </a:solidFill>
                <a:highlight>
                  <a:srgbClr val="FCFCFC"/>
                </a:highlight>
                <a:latin typeface="Arial"/>
                <a:ea typeface="Arial"/>
                <a:cs typeface="Arial"/>
                <a:sym typeface="Arial"/>
              </a:rPr>
            </a:br>
            <a:r>
              <a:rPr b="0" i="0" lang="en" sz="800" u="none" cap="none" strike="noStrike">
                <a:solidFill>
                  <a:srgbClr val="333333"/>
                </a:solidFill>
                <a:highlight>
                  <a:srgbClr val="FCFCFC"/>
                </a:highlight>
                <a:latin typeface="Arial"/>
                <a:ea typeface="Arial"/>
                <a:cs typeface="Arial"/>
                <a:sym typeface="Arial"/>
              </a:rPr>
              <a:t> Supply Chain Attacks (2020) </a:t>
            </a:r>
            <a:endParaRPr b="0" i="0" sz="800" u="none" cap="none" strike="noStrike">
              <a:solidFill>
                <a:srgbClr val="333333"/>
              </a:solidFill>
              <a:highlight>
                <a:srgbClr val="FCFCFC"/>
              </a:highlight>
              <a:latin typeface="Arial"/>
              <a:ea typeface="Arial"/>
              <a:cs typeface="Arial"/>
              <a:sym typeface="Arial"/>
            </a:endParaRPr>
          </a:p>
        </p:txBody>
      </p:sp>
      <p:pic>
        <p:nvPicPr>
          <p:cNvPr id="141" name="Google Shape;141;p22"/>
          <p:cNvPicPr preferRelativeResize="0"/>
          <p:nvPr/>
        </p:nvPicPr>
        <p:blipFill>
          <a:blip r:embed="rId4">
            <a:alphaModFix/>
          </a:blip>
          <a:stretch>
            <a:fillRect/>
          </a:stretch>
        </p:blipFill>
        <p:spPr>
          <a:xfrm>
            <a:off x="4417975" y="2537925"/>
            <a:ext cx="4082458" cy="1731525"/>
          </a:xfrm>
          <a:prstGeom prst="rect">
            <a:avLst/>
          </a:prstGeom>
          <a:noFill/>
          <a:ln cap="flat" cmpd="sng" w="19050">
            <a:solidFill>
              <a:srgbClr val="AC59BB"/>
            </a:solidFill>
            <a:prstDash val="solid"/>
            <a:round/>
            <a:headEnd len="sm" w="sm" type="none"/>
            <a:tailEnd len="sm" w="sm" type="none"/>
          </a:ln>
        </p:spPr>
      </p:pic>
      <p:sp>
        <p:nvSpPr>
          <p:cNvPr id="142" name="Google Shape;142;p22"/>
          <p:cNvSpPr txBox="1"/>
          <p:nvPr/>
        </p:nvSpPr>
        <p:spPr>
          <a:xfrm>
            <a:off x="4417966" y="4324625"/>
            <a:ext cx="109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600"/>
              </a:spcAft>
              <a:buClr>
                <a:srgbClr val="000000"/>
              </a:buClr>
              <a:buSzPts val="800"/>
              <a:buFont typeface="Arial"/>
              <a:buNone/>
            </a:pPr>
            <a:r>
              <a:rPr lang="en" sz="800">
                <a:solidFill>
                  <a:srgbClr val="333333"/>
                </a:solidFill>
                <a:highlight>
                  <a:srgbClr val="FCFCFC"/>
                </a:highlight>
              </a:rPr>
              <a:t>Source: slsa.dev</a:t>
            </a:r>
            <a:endParaRPr b="0" i="0" sz="800" u="none" cap="none" strike="noStrike">
              <a:solidFill>
                <a:srgbClr val="333333"/>
              </a:solidFill>
              <a:highlight>
                <a:srgbClr val="FCFCFC"/>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rotWithShape="1">
          <a:blip r:embed="rId3">
            <a:alphaModFix/>
          </a:blip>
          <a:srcRect b="0" l="0" r="0" t="0"/>
          <a:stretch/>
        </p:blipFill>
        <p:spPr>
          <a:xfrm>
            <a:off x="589575" y="383850"/>
            <a:ext cx="3551126" cy="1769326"/>
          </a:xfrm>
          <a:prstGeom prst="rect">
            <a:avLst/>
          </a:prstGeom>
          <a:noFill/>
          <a:ln cap="flat" cmpd="sng" w="19050">
            <a:solidFill>
              <a:srgbClr val="D03592"/>
            </a:solidFill>
            <a:prstDash val="solid"/>
            <a:round/>
            <a:headEnd len="sm" w="sm" type="none"/>
            <a:tailEnd len="sm" w="sm" type="none"/>
          </a:ln>
        </p:spPr>
      </p:pic>
      <p:sp>
        <p:nvSpPr>
          <p:cNvPr id="148" name="Google Shape;148;p23"/>
          <p:cNvSpPr txBox="1"/>
          <p:nvPr/>
        </p:nvSpPr>
        <p:spPr>
          <a:xfrm>
            <a:off x="6043800" y="720925"/>
            <a:ext cx="2263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4"/>
                </a:solidFill>
                <a:latin typeface="Arial"/>
                <a:ea typeface="Arial"/>
                <a:cs typeface="Arial"/>
                <a:sym typeface="Arial"/>
              </a:rPr>
              <a:t>Open source projects have an average of </a:t>
            </a:r>
            <a:r>
              <a:rPr b="1" i="0" lang="en" sz="1400" u="none" cap="none" strike="noStrike">
                <a:solidFill>
                  <a:schemeClr val="accent4"/>
                </a:solidFill>
                <a:latin typeface="Arial"/>
                <a:ea typeface="Arial"/>
                <a:cs typeface="Arial"/>
                <a:sym typeface="Arial"/>
              </a:rPr>
              <a:t>180 package dependencies</a:t>
            </a:r>
            <a:endParaRPr b="1" i="0" sz="1400" u="none" cap="none" strike="noStrike">
              <a:solidFill>
                <a:schemeClr val="accent4"/>
              </a:solidFill>
              <a:latin typeface="Arial"/>
              <a:ea typeface="Arial"/>
              <a:cs typeface="Arial"/>
              <a:sym typeface="Arial"/>
            </a:endParaRPr>
          </a:p>
        </p:txBody>
      </p:sp>
      <p:sp>
        <p:nvSpPr>
          <p:cNvPr id="149" name="Google Shape;149;p23"/>
          <p:cNvSpPr txBox="1"/>
          <p:nvPr/>
        </p:nvSpPr>
        <p:spPr>
          <a:xfrm>
            <a:off x="6043800" y="1590350"/>
            <a:ext cx="22632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5"/>
                </a:solidFill>
                <a:latin typeface="Arial"/>
                <a:ea typeface="Arial"/>
                <a:cs typeface="Arial"/>
                <a:sym typeface="Arial"/>
              </a:rPr>
              <a:t>The top 50 OSS projects with the most downstream dependencies had an average of </a:t>
            </a:r>
            <a:r>
              <a:rPr b="1" i="0" lang="en" sz="1400" u="none" cap="none" strike="noStrike">
                <a:solidFill>
                  <a:schemeClr val="accent5"/>
                </a:solidFill>
                <a:latin typeface="Arial"/>
                <a:ea typeface="Arial"/>
                <a:cs typeface="Arial"/>
                <a:sym typeface="Arial"/>
              </a:rPr>
              <a:t>3.6 million projects dependent upon them </a:t>
            </a:r>
            <a:endParaRPr b="1" i="0" sz="1400" u="none" cap="none" strike="noStrike">
              <a:solidFill>
                <a:schemeClr val="accent5"/>
              </a:solidFill>
              <a:latin typeface="Arial"/>
              <a:ea typeface="Arial"/>
              <a:cs typeface="Arial"/>
              <a:sym typeface="Arial"/>
            </a:endParaRPr>
          </a:p>
        </p:txBody>
      </p:sp>
      <p:sp>
        <p:nvSpPr>
          <p:cNvPr id="150" name="Google Shape;150;p23"/>
          <p:cNvSpPr txBox="1"/>
          <p:nvPr/>
        </p:nvSpPr>
        <p:spPr>
          <a:xfrm>
            <a:off x="6043800" y="3266950"/>
            <a:ext cx="2404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Arial"/>
                <a:ea typeface="Arial"/>
                <a:cs typeface="Arial"/>
                <a:sym typeface="Arial"/>
              </a:rPr>
              <a:t>Vulns in OSS have been central to major breaches and some of these vulns were</a:t>
            </a:r>
            <a:r>
              <a:rPr b="1" i="0" lang="en" sz="1400" u="none" cap="none" strike="noStrike">
                <a:solidFill>
                  <a:schemeClr val="accent1"/>
                </a:solidFill>
                <a:latin typeface="Arial"/>
                <a:ea typeface="Arial"/>
                <a:cs typeface="Arial"/>
                <a:sym typeface="Arial"/>
              </a:rPr>
              <a:t> not found until decades</a:t>
            </a:r>
            <a:r>
              <a:rPr b="0" i="0" lang="en" sz="1400" u="none" cap="none" strike="noStrike">
                <a:solidFill>
                  <a:schemeClr val="accent1"/>
                </a:solidFill>
                <a:latin typeface="Arial"/>
                <a:ea typeface="Arial"/>
                <a:cs typeface="Arial"/>
                <a:sym typeface="Arial"/>
              </a:rPr>
              <a:t> after their creation</a:t>
            </a:r>
            <a:endParaRPr b="1" i="0" sz="1400" u="none" cap="none" strike="noStrike">
              <a:solidFill>
                <a:schemeClr val="accent1"/>
              </a:solidFill>
              <a:latin typeface="Arial"/>
              <a:ea typeface="Arial"/>
              <a:cs typeface="Arial"/>
              <a:sym typeface="Arial"/>
            </a:endParaRPr>
          </a:p>
        </p:txBody>
      </p:sp>
      <p:pic>
        <p:nvPicPr>
          <p:cNvPr id="151" name="Google Shape;151;p23"/>
          <p:cNvPicPr preferRelativeResize="0"/>
          <p:nvPr/>
        </p:nvPicPr>
        <p:blipFill rotWithShape="1">
          <a:blip r:embed="rId4">
            <a:alphaModFix/>
          </a:blip>
          <a:srcRect b="0" l="0" r="0" t="0"/>
          <a:stretch/>
        </p:blipFill>
        <p:spPr>
          <a:xfrm>
            <a:off x="1965500" y="2506400"/>
            <a:ext cx="3165325" cy="2370950"/>
          </a:xfrm>
          <a:prstGeom prst="rect">
            <a:avLst/>
          </a:prstGeom>
          <a:noFill/>
          <a:ln>
            <a:noFill/>
          </a:ln>
        </p:spPr>
      </p:pic>
      <p:sp>
        <p:nvSpPr>
          <p:cNvPr id="152" name="Google Shape;152;p23"/>
          <p:cNvSpPr txBox="1"/>
          <p:nvPr/>
        </p:nvSpPr>
        <p:spPr>
          <a:xfrm>
            <a:off x="2300375" y="4304575"/>
            <a:ext cx="892500" cy="4617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D5A6BD"/>
                </a:solidFill>
                <a:latin typeface="Arial"/>
                <a:ea typeface="Arial"/>
                <a:cs typeface="Arial"/>
                <a:sym typeface="Arial"/>
              </a:rPr>
              <a:t>Vulns in your code</a:t>
            </a:r>
            <a:endParaRPr b="1" i="0" sz="900" u="none" cap="none" strike="noStrike">
              <a:solidFill>
                <a:srgbClr val="D5A6BD"/>
              </a:solidFill>
              <a:latin typeface="Arial"/>
              <a:ea typeface="Arial"/>
              <a:cs typeface="Arial"/>
              <a:sym typeface="Arial"/>
            </a:endParaRPr>
          </a:p>
        </p:txBody>
      </p:sp>
      <p:sp>
        <p:nvSpPr>
          <p:cNvPr id="153" name="Google Shape;153;p23"/>
          <p:cNvSpPr txBox="1"/>
          <p:nvPr/>
        </p:nvSpPr>
        <p:spPr>
          <a:xfrm>
            <a:off x="3709100" y="4561750"/>
            <a:ext cx="1100100" cy="4617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C27BA0"/>
                </a:solidFill>
                <a:latin typeface="Arial"/>
                <a:ea typeface="Arial"/>
                <a:cs typeface="Arial"/>
                <a:sym typeface="Arial"/>
              </a:rPr>
              <a:t>Vulns in your code’s code </a:t>
            </a:r>
            <a:endParaRPr b="1" i="0" sz="900" u="none" cap="none" strike="noStrike">
              <a:solidFill>
                <a:srgbClr val="C27BA0"/>
              </a:solidFill>
              <a:latin typeface="Arial"/>
              <a:ea typeface="Arial"/>
              <a:cs typeface="Arial"/>
              <a:sym typeface="Arial"/>
            </a:endParaRPr>
          </a:p>
        </p:txBody>
      </p:sp>
      <p:sp>
        <p:nvSpPr>
          <p:cNvPr id="154" name="Google Shape;154;p23"/>
          <p:cNvSpPr txBox="1"/>
          <p:nvPr/>
        </p:nvSpPr>
        <p:spPr>
          <a:xfrm>
            <a:off x="589575" y="2083975"/>
            <a:ext cx="4243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Source: Github State of the Octoverse 2019</a:t>
            </a:r>
            <a:endParaRPr b="0" i="0" sz="900" u="none" cap="none" strike="noStrike">
              <a:solidFill>
                <a:schemeClr val="dk1"/>
              </a:solidFill>
              <a:latin typeface="Arial"/>
              <a:ea typeface="Arial"/>
              <a:cs typeface="Arial"/>
              <a:sym typeface="Arial"/>
            </a:endParaRPr>
          </a:p>
        </p:txBody>
      </p:sp>
      <p:pic>
        <p:nvPicPr>
          <p:cNvPr id="155" name="Google Shape;155;p23"/>
          <p:cNvPicPr preferRelativeResize="0"/>
          <p:nvPr/>
        </p:nvPicPr>
        <p:blipFill rotWithShape="1">
          <a:blip r:embed="rId5">
            <a:alphaModFix/>
          </a:blip>
          <a:srcRect b="0" l="0" r="0" t="0"/>
          <a:stretch/>
        </p:blipFill>
        <p:spPr>
          <a:xfrm>
            <a:off x="293825" y="3033575"/>
            <a:ext cx="966525" cy="103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852200" y="1700225"/>
            <a:ext cx="4625100" cy="1743000"/>
          </a:xfrm>
          <a:prstGeom prst="rect">
            <a:avLst/>
          </a:prstGeom>
        </p:spPr>
        <p:txBody>
          <a:bodyPr anchorCtr="0" anchor="t" bIns="28575" lIns="57150" spcFirstLastPara="1" rIns="57150" wrap="square" tIns="28575">
            <a:normAutofit fontScale="90000"/>
          </a:bodyPr>
          <a:lstStyle/>
          <a:p>
            <a:pPr indent="0" lvl="0" marL="0" rtl="0" algn="l">
              <a:lnSpc>
                <a:spcPct val="100000"/>
              </a:lnSpc>
              <a:spcBef>
                <a:spcPts val="0"/>
              </a:spcBef>
              <a:spcAft>
                <a:spcPts val="0"/>
              </a:spcAft>
              <a:buClr>
                <a:schemeClr val="dk1"/>
              </a:buClr>
              <a:buSzPct val="100000"/>
              <a:buFont typeface="Arial"/>
              <a:buNone/>
            </a:pPr>
            <a:r>
              <a:rPr b="1" lang="en" sz="1900">
                <a:solidFill>
                  <a:schemeClr val="lt1"/>
                </a:solidFill>
                <a:latin typeface="Arial"/>
                <a:ea typeface="Arial"/>
                <a:cs typeface="Arial"/>
                <a:sym typeface="Arial"/>
              </a:rPr>
              <a:t>The creation of potentially exploitable vulnerabilities increasingly outpaces the rate at which we can search for and remediate them, and this problem is one that only gets worse with time.</a:t>
            </a:r>
            <a:endParaRPr b="1" sz="19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p:nvPr/>
        </p:nvSpPr>
        <p:spPr>
          <a:xfrm>
            <a:off x="395675" y="3912900"/>
            <a:ext cx="2456100" cy="1046700"/>
          </a:xfrm>
          <a:prstGeom prst="rect">
            <a:avLst/>
          </a:prstGeom>
          <a:solidFill>
            <a:srgbClr val="F163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5"/>
          <p:cNvSpPr txBox="1"/>
          <p:nvPr>
            <p:ph idx="1" type="body"/>
          </p:nvPr>
        </p:nvSpPr>
        <p:spPr>
          <a:xfrm>
            <a:off x="876375" y="207825"/>
            <a:ext cx="6559800" cy="1780500"/>
          </a:xfrm>
          <a:prstGeom prst="rect">
            <a:avLst/>
          </a:prstGeom>
          <a:noFill/>
          <a:ln>
            <a:noFill/>
          </a:ln>
        </p:spPr>
        <p:txBody>
          <a:bodyPr anchorCtr="0" anchor="ctr" bIns="210300" lIns="237725" spcFirstLastPara="1" rIns="237725" wrap="square" tIns="210300">
            <a:noAutofit/>
          </a:bodyPr>
          <a:lstStyle/>
          <a:p>
            <a:pPr indent="0" lvl="0" marL="0" rtl="0" algn="l">
              <a:lnSpc>
                <a:spcPct val="100000"/>
              </a:lnSpc>
              <a:spcBef>
                <a:spcPts val="0"/>
              </a:spcBef>
              <a:spcAft>
                <a:spcPts val="0"/>
              </a:spcAft>
              <a:buSzPts val="1500"/>
              <a:buNone/>
            </a:pPr>
            <a:r>
              <a:rPr b="1" lang="en" sz="1700"/>
              <a:t>The number of vulnerabilities “in the wild” outpaces the speed at which the security community can patch or even identify them. </a:t>
            </a:r>
            <a:br>
              <a:rPr b="1" lang="en" sz="1700"/>
            </a:br>
            <a:br>
              <a:rPr b="1" lang="en" sz="1700"/>
            </a:br>
            <a:r>
              <a:rPr b="1" lang="en" sz="1700"/>
              <a:t>And each day, the world contains more lines of source code than it ever has before</a:t>
            </a:r>
            <a:endParaRPr b="1" i="1" sz="1700"/>
          </a:p>
        </p:txBody>
      </p:sp>
      <p:pic>
        <p:nvPicPr>
          <p:cNvPr id="167" name="Google Shape;167;p25"/>
          <p:cNvPicPr preferRelativeResize="0"/>
          <p:nvPr/>
        </p:nvPicPr>
        <p:blipFill rotWithShape="1">
          <a:blip r:embed="rId3">
            <a:alphaModFix/>
          </a:blip>
          <a:srcRect b="0" l="0" r="0" t="0"/>
          <a:stretch/>
        </p:blipFill>
        <p:spPr>
          <a:xfrm>
            <a:off x="6312150" y="2178664"/>
            <a:ext cx="2256845" cy="1457125"/>
          </a:xfrm>
          <a:prstGeom prst="rect">
            <a:avLst/>
          </a:prstGeom>
          <a:noFill/>
          <a:ln>
            <a:noFill/>
          </a:ln>
        </p:spPr>
      </p:pic>
      <p:sp>
        <p:nvSpPr>
          <p:cNvPr id="168" name="Google Shape;168;p25"/>
          <p:cNvSpPr txBox="1"/>
          <p:nvPr/>
        </p:nvSpPr>
        <p:spPr>
          <a:xfrm>
            <a:off x="434225" y="4020600"/>
            <a:ext cx="2379000" cy="8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Every year, more lines of OSS are written than ever before, but vuln detection lags years behind</a:t>
            </a: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169" name="Google Shape;169;p25"/>
          <p:cNvSpPr txBox="1"/>
          <p:nvPr/>
        </p:nvSpPr>
        <p:spPr>
          <a:xfrm>
            <a:off x="3215075" y="3912900"/>
            <a:ext cx="2474100" cy="1046700"/>
          </a:xfrm>
          <a:prstGeom prst="rect">
            <a:avLst/>
          </a:prstGeom>
          <a:solidFill>
            <a:srgbClr val="D03592"/>
          </a:solidFill>
          <a:ln cap="flat" cmpd="sng" w="9525">
            <a:solidFill>
              <a:srgbClr val="67676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Vulnerabilities seem to scale with lines of code - but other metrics besides LOC show similar patterns </a:t>
            </a:r>
            <a:endParaRPr b="0" i="0" sz="1400" u="none" cap="none" strike="noStrike">
              <a:solidFill>
                <a:srgbClr val="FFFFFF"/>
              </a:solidFill>
              <a:latin typeface="Arial"/>
              <a:ea typeface="Arial"/>
              <a:cs typeface="Arial"/>
              <a:sym typeface="Arial"/>
            </a:endParaRPr>
          </a:p>
        </p:txBody>
      </p:sp>
      <p:sp>
        <p:nvSpPr>
          <p:cNvPr id="170" name="Google Shape;170;p25"/>
          <p:cNvSpPr txBox="1"/>
          <p:nvPr/>
        </p:nvSpPr>
        <p:spPr>
          <a:xfrm>
            <a:off x="6212525" y="3912900"/>
            <a:ext cx="2456100" cy="1046700"/>
          </a:xfrm>
          <a:prstGeom prst="rect">
            <a:avLst/>
          </a:prstGeom>
          <a:solidFill>
            <a:srgbClr val="6C01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The number of reported vulnerabilities in open source codebases is growing each year </a:t>
            </a:r>
            <a:endParaRPr b="0" i="0" sz="1400" u="none" cap="none" strike="noStrike">
              <a:solidFill>
                <a:srgbClr val="FFFFFF"/>
              </a:solidFill>
              <a:latin typeface="Arial"/>
              <a:ea typeface="Arial"/>
              <a:cs typeface="Arial"/>
              <a:sym typeface="Arial"/>
            </a:endParaRPr>
          </a:p>
        </p:txBody>
      </p:sp>
      <p:sp>
        <p:nvSpPr>
          <p:cNvPr id="171" name="Google Shape;171;p25"/>
          <p:cNvSpPr txBox="1"/>
          <p:nvPr/>
        </p:nvSpPr>
        <p:spPr>
          <a:xfrm>
            <a:off x="2851775" y="4151550"/>
            <a:ext cx="594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2"/>
                </a:solidFill>
                <a:latin typeface="Arial"/>
                <a:ea typeface="Arial"/>
                <a:cs typeface="Arial"/>
                <a:sym typeface="Arial"/>
              </a:rPr>
              <a:t>+</a:t>
            </a:r>
            <a:endParaRPr b="1" i="0" sz="2500" u="none" cap="none" strike="noStrike">
              <a:solidFill>
                <a:schemeClr val="accent2"/>
              </a:solidFill>
              <a:latin typeface="Arial"/>
              <a:ea typeface="Arial"/>
              <a:cs typeface="Arial"/>
              <a:sym typeface="Arial"/>
            </a:endParaRPr>
          </a:p>
        </p:txBody>
      </p:sp>
      <p:sp>
        <p:nvSpPr>
          <p:cNvPr id="172" name="Google Shape;172;p25"/>
          <p:cNvSpPr txBox="1"/>
          <p:nvPr/>
        </p:nvSpPr>
        <p:spPr>
          <a:xfrm>
            <a:off x="5755250" y="4151550"/>
            <a:ext cx="391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2"/>
                </a:solidFill>
                <a:latin typeface="Arial"/>
                <a:ea typeface="Arial"/>
                <a:cs typeface="Arial"/>
                <a:sym typeface="Arial"/>
              </a:rPr>
              <a:t>=</a:t>
            </a:r>
            <a:endParaRPr b="1" i="0" sz="2500" u="none" cap="none" strike="noStrike">
              <a:solidFill>
                <a:schemeClr val="accent2"/>
              </a:solidFill>
              <a:latin typeface="Arial"/>
              <a:ea typeface="Arial"/>
              <a:cs typeface="Arial"/>
              <a:sym typeface="Arial"/>
            </a:endParaRPr>
          </a:p>
        </p:txBody>
      </p:sp>
      <p:pic>
        <p:nvPicPr>
          <p:cNvPr id="173" name="Google Shape;173;p25"/>
          <p:cNvPicPr preferRelativeResize="0"/>
          <p:nvPr/>
        </p:nvPicPr>
        <p:blipFill rotWithShape="1">
          <a:blip r:embed="rId4">
            <a:alphaModFix/>
          </a:blip>
          <a:srcRect b="0" l="0" r="0" t="0"/>
          <a:stretch/>
        </p:blipFill>
        <p:spPr>
          <a:xfrm>
            <a:off x="3224113" y="2114049"/>
            <a:ext cx="2456024" cy="1523886"/>
          </a:xfrm>
          <a:prstGeom prst="rect">
            <a:avLst/>
          </a:prstGeom>
          <a:noFill/>
          <a:ln>
            <a:noFill/>
          </a:ln>
        </p:spPr>
      </p:pic>
      <p:pic>
        <p:nvPicPr>
          <p:cNvPr id="174" name="Google Shape;174;p25"/>
          <p:cNvPicPr preferRelativeResize="0"/>
          <p:nvPr/>
        </p:nvPicPr>
        <p:blipFill rotWithShape="1">
          <a:blip r:embed="rId5">
            <a:alphaModFix/>
          </a:blip>
          <a:srcRect b="0" l="0" r="0" t="0"/>
          <a:stretch/>
        </p:blipFill>
        <p:spPr>
          <a:xfrm>
            <a:off x="914176" y="2129988"/>
            <a:ext cx="1601878" cy="1554475"/>
          </a:xfrm>
          <a:prstGeom prst="rect">
            <a:avLst/>
          </a:prstGeom>
          <a:noFill/>
          <a:ln>
            <a:noFill/>
          </a:ln>
        </p:spPr>
      </p:pic>
      <p:sp>
        <p:nvSpPr>
          <p:cNvPr id="175" name="Google Shape;175;p25"/>
          <p:cNvSpPr txBox="1"/>
          <p:nvPr/>
        </p:nvSpPr>
        <p:spPr>
          <a:xfrm>
            <a:off x="790625" y="3637925"/>
            <a:ext cx="2160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202122"/>
                </a:solidFill>
                <a:latin typeface="Arial"/>
                <a:ea typeface="Arial"/>
                <a:cs typeface="Arial"/>
                <a:sym typeface="Arial"/>
              </a:rPr>
              <a:t>Source: Github State of the Octoverse 2020</a:t>
            </a:r>
            <a:endParaRPr b="0" i="0" sz="700" u="none" cap="none" strike="noStrike">
              <a:solidFill>
                <a:srgbClr val="202122"/>
              </a:solidFill>
              <a:latin typeface="Arial"/>
              <a:ea typeface="Arial"/>
              <a:cs typeface="Arial"/>
              <a:sym typeface="Arial"/>
            </a:endParaRPr>
          </a:p>
        </p:txBody>
      </p:sp>
      <p:sp>
        <p:nvSpPr>
          <p:cNvPr id="176" name="Google Shape;176;p25"/>
          <p:cNvSpPr txBox="1"/>
          <p:nvPr/>
        </p:nvSpPr>
        <p:spPr>
          <a:xfrm>
            <a:off x="3371975" y="3587500"/>
            <a:ext cx="2160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202122"/>
                </a:solidFill>
                <a:latin typeface="Arial"/>
                <a:ea typeface="Arial"/>
                <a:cs typeface="Arial"/>
                <a:sym typeface="Arial"/>
              </a:rPr>
              <a:t>Source: Github State of the Octoverse 2020</a:t>
            </a:r>
            <a:endParaRPr b="0" i="0" sz="600" u="none" cap="none" strike="noStrike">
              <a:solidFill>
                <a:srgbClr val="202122"/>
              </a:solidFill>
              <a:latin typeface="Arial"/>
              <a:ea typeface="Arial"/>
              <a:cs typeface="Arial"/>
              <a:sym typeface="Arial"/>
            </a:endParaRPr>
          </a:p>
        </p:txBody>
      </p:sp>
      <p:sp>
        <p:nvSpPr>
          <p:cNvPr id="177" name="Google Shape;177;p25"/>
          <p:cNvSpPr txBox="1"/>
          <p:nvPr/>
        </p:nvSpPr>
        <p:spPr>
          <a:xfrm>
            <a:off x="6212525" y="3587500"/>
            <a:ext cx="2893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700" u="none" cap="none" strike="noStrike">
                <a:solidFill>
                  <a:srgbClr val="202122"/>
                </a:solidFill>
                <a:latin typeface="Arial"/>
                <a:ea typeface="Arial"/>
                <a:cs typeface="Arial"/>
                <a:sym typeface="Arial"/>
              </a:rPr>
              <a:t>Source: Whitesource State of Open Source Security 2021 </a:t>
            </a:r>
            <a:endParaRPr b="0" i="0" sz="700" u="none" cap="none" strike="noStrike">
              <a:solidFill>
                <a:srgbClr val="20212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 type="body"/>
          </p:nvPr>
        </p:nvSpPr>
        <p:spPr>
          <a:xfrm>
            <a:off x="4096100" y="1866200"/>
            <a:ext cx="4381200" cy="27714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b="1" lang="en" sz="4300">
                <a:solidFill>
                  <a:schemeClr val="lt1"/>
                </a:solidFill>
              </a:rPr>
              <a:t>Together</a:t>
            </a:r>
            <a:endParaRPr b="1" sz="43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idx="1" type="body"/>
          </p:nvPr>
        </p:nvSpPr>
        <p:spPr>
          <a:xfrm>
            <a:off x="355601" y="885371"/>
            <a:ext cx="7376400" cy="3709200"/>
          </a:xfrm>
          <a:prstGeom prst="rect">
            <a:avLst/>
          </a:prstGeom>
        </p:spPr>
        <p:txBody>
          <a:bodyPr anchorCtr="0" anchor="t" bIns="45700" lIns="91425" spcFirstLastPara="1" rIns="91425" wrap="square" tIns="45700">
            <a:normAutofit/>
          </a:bodyPr>
          <a:lstStyle/>
          <a:p>
            <a:pPr indent="-323850" lvl="0" marL="457200" rtl="0" algn="l">
              <a:lnSpc>
                <a:spcPct val="115000"/>
              </a:lnSpc>
              <a:spcBef>
                <a:spcPts val="560"/>
              </a:spcBef>
              <a:spcAft>
                <a:spcPts val="0"/>
              </a:spcAft>
              <a:buSzPts val="1500"/>
              <a:buChar char="•"/>
            </a:pPr>
            <a:r>
              <a:rPr lang="en" sz="1500"/>
              <a:t>If you consume it, you need to monitor it and upgrade it</a:t>
            </a:r>
            <a:endParaRPr sz="1500"/>
          </a:p>
          <a:p>
            <a:pPr indent="-323850" lvl="0" marL="457200" rtl="0" algn="l">
              <a:lnSpc>
                <a:spcPct val="115000"/>
              </a:lnSpc>
              <a:spcBef>
                <a:spcPts val="1000"/>
              </a:spcBef>
              <a:spcAft>
                <a:spcPts val="0"/>
              </a:spcAft>
              <a:buSzPts val="1500"/>
              <a:buChar char="•"/>
            </a:pPr>
            <a:r>
              <a:rPr lang="en" sz="1500"/>
              <a:t>Different from vendor software → get an individual alert, analysis specific to your use case</a:t>
            </a:r>
            <a:endParaRPr sz="1500"/>
          </a:p>
          <a:p>
            <a:pPr indent="-323850" lvl="0" marL="457200" rtl="0" algn="l">
              <a:lnSpc>
                <a:spcPct val="115000"/>
              </a:lnSpc>
              <a:spcBef>
                <a:spcPts val="1000"/>
              </a:spcBef>
              <a:spcAft>
                <a:spcPts val="0"/>
              </a:spcAft>
              <a:buSzPts val="1500"/>
              <a:buChar char="•"/>
            </a:pPr>
            <a:r>
              <a:rPr lang="en" sz="1500"/>
              <a:t>Maintainers don’t know who’s running their projects, their environment, or what they’re using it for</a:t>
            </a:r>
            <a:endParaRPr sz="1500"/>
          </a:p>
          <a:p>
            <a:pPr indent="-323850" lvl="0" marL="457200" rtl="0" algn="l">
              <a:spcBef>
                <a:spcPts val="1000"/>
              </a:spcBef>
              <a:spcAft>
                <a:spcPts val="0"/>
              </a:spcAft>
              <a:buSzPts val="1500"/>
              <a:buChar char="•"/>
            </a:pPr>
            <a:r>
              <a:rPr lang="en" sz="1500"/>
              <a:t>Log4j → “Am I affected?” “Please fill out my company’s incident response form”</a:t>
            </a:r>
            <a:endParaRPr sz="1500"/>
          </a:p>
          <a:p>
            <a:pPr indent="-323850" lvl="1" marL="914400" rtl="0" algn="l">
              <a:spcBef>
                <a:spcPts val="0"/>
              </a:spcBef>
              <a:spcAft>
                <a:spcPts val="0"/>
              </a:spcAft>
              <a:buSzPts val="1500"/>
              <a:buChar char="–"/>
            </a:pPr>
            <a:r>
              <a:rPr lang="en" sz="1500"/>
              <a:t>Isn’t the relationship between OSS maintainers and users</a:t>
            </a:r>
            <a:endParaRPr sz="1500"/>
          </a:p>
        </p:txBody>
      </p:sp>
      <p:sp>
        <p:nvSpPr>
          <p:cNvPr id="188" name="Google Shape;188;p27"/>
          <p:cNvSpPr txBox="1"/>
          <p:nvPr>
            <p:ph type="title"/>
          </p:nvPr>
        </p:nvSpPr>
        <p:spPr>
          <a:xfrm>
            <a:off x="296897" y="40417"/>
            <a:ext cx="8389800" cy="49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
              <a:t>User responsibility</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4294967295" type="title"/>
          </p:nvPr>
        </p:nvSpPr>
        <p:spPr>
          <a:xfrm>
            <a:off x="311700" y="902225"/>
            <a:ext cx="8520600" cy="572700"/>
          </a:xfrm>
          <a:prstGeom prst="rect">
            <a:avLst/>
          </a:prstGeom>
          <a:noFill/>
          <a:ln>
            <a:noFill/>
          </a:ln>
        </p:spPr>
        <p:txBody>
          <a:bodyPr anchorCtr="0" anchor="t" bIns="28575" lIns="57150" spcFirstLastPara="1" rIns="57150" wrap="square" tIns="28575">
            <a:normAutofit/>
          </a:bodyPr>
          <a:lstStyle/>
          <a:p>
            <a:pPr indent="0" lvl="0" marL="0" rtl="0" algn="l">
              <a:lnSpc>
                <a:spcPct val="85000"/>
              </a:lnSpc>
              <a:spcBef>
                <a:spcPts val="0"/>
              </a:spcBef>
              <a:spcAft>
                <a:spcPts val="0"/>
              </a:spcAft>
              <a:buSzPts val="2300"/>
              <a:buNone/>
            </a:pPr>
            <a:r>
              <a:rPr lang="en"/>
              <a:t> </a:t>
            </a:r>
            <a:endParaRPr/>
          </a:p>
        </p:txBody>
      </p:sp>
      <p:sp>
        <p:nvSpPr>
          <p:cNvPr id="194" name="Google Shape;194;p28"/>
          <p:cNvSpPr txBox="1"/>
          <p:nvPr>
            <p:ph idx="4294967295" type="title"/>
          </p:nvPr>
        </p:nvSpPr>
        <p:spPr>
          <a:xfrm>
            <a:off x="1209575" y="485850"/>
            <a:ext cx="5658300" cy="572700"/>
          </a:xfrm>
          <a:prstGeom prst="rect">
            <a:avLst/>
          </a:prstGeom>
          <a:noFill/>
          <a:ln>
            <a:noFill/>
          </a:ln>
        </p:spPr>
        <p:txBody>
          <a:bodyPr anchorCtr="0" anchor="t" bIns="28575" lIns="57150" spcFirstLastPara="1" rIns="57150" wrap="square" tIns="28575">
            <a:normAutofit fontScale="90000"/>
          </a:bodyPr>
          <a:lstStyle/>
          <a:p>
            <a:pPr indent="0" lvl="0" marL="0" rtl="0" algn="l">
              <a:spcBef>
                <a:spcPts val="0"/>
              </a:spcBef>
              <a:spcAft>
                <a:spcPts val="0"/>
              </a:spcAft>
              <a:buClr>
                <a:schemeClr val="dk1"/>
              </a:buClr>
              <a:buSzPct val="39285"/>
              <a:buFont typeface="Arial"/>
              <a:buNone/>
            </a:pPr>
            <a:r>
              <a:rPr b="1" lang="en" sz="2800">
                <a:solidFill>
                  <a:srgbClr val="D03592"/>
                </a:solidFill>
              </a:rPr>
              <a:t>Moving beyond “responsible consumption”...</a:t>
            </a:r>
            <a:endParaRPr b="1" sz="2800">
              <a:solidFill>
                <a:srgbClr val="D03592"/>
              </a:solidFill>
              <a:latin typeface="Arial"/>
              <a:ea typeface="Arial"/>
              <a:cs typeface="Arial"/>
              <a:sym typeface="Arial"/>
            </a:endParaRPr>
          </a:p>
        </p:txBody>
      </p:sp>
      <p:sp>
        <p:nvSpPr>
          <p:cNvPr id="195" name="Google Shape;195;p28"/>
          <p:cNvSpPr txBox="1"/>
          <p:nvPr>
            <p:ph idx="1" type="body"/>
          </p:nvPr>
        </p:nvSpPr>
        <p:spPr>
          <a:xfrm>
            <a:off x="1209571" y="1439050"/>
            <a:ext cx="3005400" cy="29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000000"/>
                </a:solidFill>
                <a:latin typeface="Arial"/>
                <a:ea typeface="Arial"/>
                <a:cs typeface="Arial"/>
                <a:sym typeface="Arial"/>
              </a:rPr>
              <a:t>“If you use software from a project, maybe you could </a:t>
            </a:r>
            <a:r>
              <a:rPr i="1" lang="en" sz="1600" u="none" cap="none" strike="noStrike">
                <a:solidFill>
                  <a:srgbClr val="761E86"/>
                </a:solidFill>
              </a:rPr>
              <a:t>contribute </a:t>
            </a:r>
            <a:r>
              <a:rPr b="0" i="1" lang="en" sz="1600" u="none" cap="none" strike="noStrike">
                <a:solidFill>
                  <a:srgbClr val="000000"/>
                </a:solidFill>
                <a:latin typeface="Arial"/>
                <a:ea typeface="Arial"/>
                <a:cs typeface="Arial"/>
                <a:sym typeface="Arial"/>
              </a:rPr>
              <a:t>back to that project?”</a:t>
            </a:r>
            <a:endParaRPr b="0" i="1" sz="16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 very wise person</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3">
            <a:alphaModFix/>
          </a:blip>
          <a:srcRect b="0" l="0" r="0" t="0"/>
          <a:stretch/>
        </p:blipFill>
        <p:spPr>
          <a:xfrm>
            <a:off x="5067225" y="2018625"/>
            <a:ext cx="2533650" cy="1809750"/>
          </a:xfrm>
          <a:prstGeom prst="rect">
            <a:avLst/>
          </a:prstGeom>
          <a:noFill/>
          <a:ln cap="flat" cmpd="sng" w="19050">
            <a:solidFill>
              <a:srgbClr val="6C01B3"/>
            </a:solidFill>
            <a:prstDash val="solid"/>
            <a:round/>
            <a:headEnd len="sm" w="sm" type="none"/>
            <a:tailEnd len="sm" w="sm" type="none"/>
          </a:ln>
        </p:spPr>
      </p:pic>
      <p:sp>
        <p:nvSpPr>
          <p:cNvPr id="197" name="Google Shape;197;p28"/>
          <p:cNvSpPr txBox="1"/>
          <p:nvPr/>
        </p:nvSpPr>
        <p:spPr>
          <a:xfrm>
            <a:off x="311025" y="4820825"/>
            <a:ext cx="1679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Image - </a:t>
            </a:r>
            <a:r>
              <a:rPr b="0" i="0" lang="en" sz="1000" u="sng" cap="none" strike="noStrike">
                <a:solidFill>
                  <a:schemeClr val="hlink"/>
                </a:solidFill>
                <a:latin typeface="Arial"/>
                <a:ea typeface="Arial"/>
                <a:cs typeface="Arial"/>
                <a:sym typeface="Arial"/>
                <a:hlinkClick r:id="rId4"/>
              </a:rPr>
              <a:t>Blown Cat</a:t>
            </a:r>
            <a:endParaRPr b="0" i="0" sz="1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918875" y="187725"/>
            <a:ext cx="7955100" cy="2906700"/>
          </a:xfrm>
          <a:prstGeom prst="rect">
            <a:avLst/>
          </a:prstGeom>
          <a:noFill/>
          <a:ln>
            <a:noFill/>
          </a:ln>
        </p:spPr>
        <p:txBody>
          <a:bodyPr anchorCtr="0" anchor="t" bIns="28575" lIns="57150" spcFirstLastPara="1" rIns="57150" wrap="square" tIns="28575">
            <a:noAutofit/>
          </a:bodyPr>
          <a:lstStyle/>
          <a:p>
            <a:pPr indent="0" lvl="0" marL="0" rtl="0" algn="l">
              <a:lnSpc>
                <a:spcPct val="100000"/>
              </a:lnSpc>
              <a:spcBef>
                <a:spcPts val="400"/>
              </a:spcBef>
              <a:spcAft>
                <a:spcPts val="400"/>
              </a:spcAft>
              <a:buSzPts val="1500"/>
              <a:buNone/>
            </a:pPr>
            <a:r>
              <a:rPr lang="en" sz="4600"/>
              <a:t>COORDINATED APPROACH - WHY AND HOW</a:t>
            </a:r>
            <a:r>
              <a:rPr lang="en"/>
              <a:t> </a:t>
            </a:r>
            <a:endParaRPr/>
          </a:p>
        </p:txBody>
      </p:sp>
      <p:pic>
        <p:nvPicPr>
          <p:cNvPr id="203" name="Google Shape;203;p29"/>
          <p:cNvPicPr preferRelativeResize="0"/>
          <p:nvPr/>
        </p:nvPicPr>
        <p:blipFill rotWithShape="1">
          <a:blip r:embed="rId3">
            <a:alphaModFix/>
          </a:blip>
          <a:srcRect b="0" l="0" r="0" t="0"/>
          <a:stretch/>
        </p:blipFill>
        <p:spPr>
          <a:xfrm>
            <a:off x="3173250" y="1905225"/>
            <a:ext cx="3223200" cy="3223200"/>
          </a:xfrm>
          <a:prstGeom prst="rect">
            <a:avLst/>
          </a:prstGeom>
          <a:noFill/>
          <a:ln>
            <a:noFill/>
          </a:ln>
        </p:spPr>
      </p:pic>
      <p:sp>
        <p:nvSpPr>
          <p:cNvPr id="204" name="Google Shape;204;p29"/>
          <p:cNvSpPr txBox="1"/>
          <p:nvPr/>
        </p:nvSpPr>
        <p:spPr>
          <a:xfrm>
            <a:off x="777550" y="4789725"/>
            <a:ext cx="5971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Image - </a:t>
            </a:r>
            <a:r>
              <a:rPr b="0" i="0" lang="en" sz="1000" u="sng" cap="none" strike="noStrike">
                <a:solidFill>
                  <a:schemeClr val="hlink"/>
                </a:solidFill>
                <a:latin typeface="Arial"/>
                <a:ea typeface="Arial"/>
                <a:cs typeface="Arial"/>
                <a:sym typeface="Arial"/>
                <a:hlinkClick r:id="rId4"/>
              </a:rPr>
              <a:t>Eek!</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355600" y="885375"/>
            <a:ext cx="8331000" cy="3709200"/>
          </a:xfrm>
          <a:prstGeom prst="rect">
            <a:avLst/>
          </a:prstGeom>
          <a:noFill/>
          <a:ln>
            <a:noFill/>
          </a:ln>
        </p:spPr>
        <p:txBody>
          <a:bodyPr anchorCtr="0" anchor="t" bIns="28575" lIns="57150" spcFirstLastPara="1" rIns="57150" wrap="square" tIns="28575">
            <a:noAutofit/>
          </a:bodyPr>
          <a:lstStyle/>
          <a:p>
            <a:pPr indent="-311150" lvl="0" marL="457200" rtl="0" algn="l">
              <a:lnSpc>
                <a:spcPct val="115000"/>
              </a:lnSpc>
              <a:spcBef>
                <a:spcPts val="0"/>
              </a:spcBef>
              <a:spcAft>
                <a:spcPts val="0"/>
              </a:spcAft>
              <a:buSzPts val="1300"/>
              <a:buFont typeface="Helvetica Neue"/>
              <a:buChar char="●"/>
            </a:pPr>
            <a:r>
              <a:rPr b="1" lang="en" sz="1300">
                <a:solidFill>
                  <a:schemeClr val="lt1"/>
                </a:solidFill>
                <a:highlight>
                  <a:srgbClr val="D03592"/>
                </a:highlight>
              </a:rPr>
              <a:t>Threat model</a:t>
            </a:r>
            <a:r>
              <a:rPr b="1" lang="en" sz="1300"/>
              <a:t> </a:t>
            </a:r>
            <a:r>
              <a:rPr lang="en" sz="1300"/>
              <a:t>to understand the many places &amp; times at which a project can be compromised. </a:t>
            </a:r>
            <a:endParaRPr sz="1300"/>
          </a:p>
          <a:p>
            <a:pPr indent="-311150" lvl="0" marL="457200" rtl="0" algn="l">
              <a:lnSpc>
                <a:spcPct val="115000"/>
              </a:lnSpc>
              <a:spcBef>
                <a:spcPts val="1000"/>
              </a:spcBef>
              <a:spcAft>
                <a:spcPts val="0"/>
              </a:spcAft>
              <a:buSzPts val="1300"/>
              <a:buFont typeface="Helvetica Neue"/>
              <a:buChar char="●"/>
            </a:pPr>
            <a:r>
              <a:rPr lang="en" sz="1300"/>
              <a:t>Data-driven </a:t>
            </a:r>
            <a:r>
              <a:rPr b="1" lang="en" sz="1300">
                <a:solidFill>
                  <a:schemeClr val="lt1"/>
                </a:solidFill>
                <a:highlight>
                  <a:srgbClr val="D03592"/>
                </a:highlight>
              </a:rPr>
              <a:t>identification of the world’s most critical open source projects</a:t>
            </a:r>
            <a:r>
              <a:rPr lang="en" sz="1300"/>
              <a:t> </a:t>
            </a:r>
            <a:endParaRPr sz="1300"/>
          </a:p>
          <a:p>
            <a:pPr indent="-311150" lvl="0" marL="457200" rtl="0" algn="l">
              <a:lnSpc>
                <a:spcPct val="115000"/>
              </a:lnSpc>
              <a:spcBef>
                <a:spcPts val="1000"/>
              </a:spcBef>
              <a:spcAft>
                <a:spcPts val="0"/>
              </a:spcAft>
              <a:buSzPts val="1300"/>
              <a:buFont typeface="Helvetica Neue"/>
              <a:buChar char="●"/>
            </a:pPr>
            <a:r>
              <a:rPr lang="en" sz="1300">
                <a:solidFill>
                  <a:schemeClr val="lt1"/>
                </a:solidFill>
                <a:highlight>
                  <a:srgbClr val="D03592"/>
                </a:highlight>
              </a:rPr>
              <a:t>Interventions to </a:t>
            </a:r>
            <a:r>
              <a:rPr b="1" lang="en" sz="1300">
                <a:solidFill>
                  <a:schemeClr val="lt1"/>
                </a:solidFill>
                <a:highlight>
                  <a:srgbClr val="D03592"/>
                </a:highlight>
              </a:rPr>
              <a:t>prevent vulnerabilities in the first place</a:t>
            </a:r>
            <a:r>
              <a:rPr lang="en" sz="1300"/>
              <a:t>, introduced at various parts of SDLC </a:t>
            </a:r>
            <a:endParaRPr sz="1300"/>
          </a:p>
          <a:p>
            <a:pPr indent="-311150" lvl="0" marL="457200" rtl="0" algn="l">
              <a:lnSpc>
                <a:spcPct val="115000"/>
              </a:lnSpc>
              <a:spcBef>
                <a:spcPts val="1000"/>
              </a:spcBef>
              <a:spcAft>
                <a:spcPts val="0"/>
              </a:spcAft>
              <a:buSzPts val="1300"/>
              <a:buFont typeface="Helvetica Neue"/>
              <a:buChar char="●"/>
            </a:pPr>
            <a:r>
              <a:rPr b="1" lang="en" sz="1300">
                <a:solidFill>
                  <a:schemeClr val="lt1"/>
                </a:solidFill>
                <a:highlight>
                  <a:srgbClr val="D03592"/>
                </a:highlight>
              </a:rPr>
              <a:t>Preventing inherited security debt</a:t>
            </a:r>
            <a:r>
              <a:rPr b="1" lang="en" sz="1300"/>
              <a:t> </a:t>
            </a:r>
            <a:r>
              <a:rPr lang="en" sz="1300"/>
              <a:t>through tools that can help developers obtain and users assess the security of a project (such as the OSSF Best Practices badge and OSSF Scorecards)</a:t>
            </a:r>
            <a:endParaRPr sz="1300"/>
          </a:p>
          <a:p>
            <a:pPr indent="-311150" lvl="0" marL="457200" rtl="0" algn="l">
              <a:lnSpc>
                <a:spcPct val="115000"/>
              </a:lnSpc>
              <a:spcBef>
                <a:spcPts val="1000"/>
              </a:spcBef>
              <a:spcAft>
                <a:spcPts val="0"/>
              </a:spcAft>
              <a:buSzPts val="1300"/>
              <a:buFont typeface="Helvetica Neue"/>
              <a:buChar char="●"/>
            </a:pPr>
            <a:r>
              <a:rPr lang="en" sz="1300"/>
              <a:t>Continued research and open source </a:t>
            </a:r>
            <a:r>
              <a:rPr b="1" lang="en" sz="1300">
                <a:solidFill>
                  <a:schemeClr val="lt1"/>
                </a:solidFill>
                <a:highlight>
                  <a:srgbClr val="D03592"/>
                </a:highlight>
              </a:rPr>
              <a:t>tool development</a:t>
            </a:r>
            <a:r>
              <a:rPr lang="en" sz="1300">
                <a:solidFill>
                  <a:schemeClr val="lt1"/>
                </a:solidFill>
                <a:highlight>
                  <a:srgbClr val="D03592"/>
                </a:highlight>
              </a:rPr>
              <a:t> </a:t>
            </a:r>
            <a:r>
              <a:rPr lang="en" sz="1300"/>
              <a:t>for scalable bug-hunting &amp; remediation </a:t>
            </a:r>
            <a:endParaRPr sz="1300"/>
          </a:p>
          <a:p>
            <a:pPr indent="-311150" lvl="0" marL="457200" rtl="0" algn="l">
              <a:lnSpc>
                <a:spcPct val="115000"/>
              </a:lnSpc>
              <a:spcBef>
                <a:spcPts val="1000"/>
              </a:spcBef>
              <a:spcAft>
                <a:spcPts val="0"/>
              </a:spcAft>
              <a:buSzPts val="1300"/>
              <a:buFont typeface="Helvetica Neue"/>
              <a:buChar char="●"/>
            </a:pPr>
            <a:r>
              <a:rPr lang="en" sz="1300"/>
              <a:t>Investments in </a:t>
            </a:r>
            <a:r>
              <a:rPr b="1" lang="en" sz="1300">
                <a:solidFill>
                  <a:schemeClr val="lt1"/>
                </a:solidFill>
                <a:highlight>
                  <a:srgbClr val="D03592"/>
                </a:highlight>
              </a:rPr>
              <a:t>technical security reviews</a:t>
            </a:r>
            <a:r>
              <a:rPr lang="en" sz="1300"/>
              <a:t> of critical open source projects,</a:t>
            </a:r>
            <a:endParaRPr sz="1300"/>
          </a:p>
          <a:p>
            <a:pPr indent="-311150" lvl="0" marL="457200" rtl="0" algn="l">
              <a:lnSpc>
                <a:spcPct val="115000"/>
              </a:lnSpc>
              <a:spcBef>
                <a:spcPts val="1000"/>
              </a:spcBef>
              <a:spcAft>
                <a:spcPts val="0"/>
              </a:spcAft>
              <a:buSzPts val="1300"/>
              <a:buFont typeface="Helvetica Neue"/>
              <a:buChar char="●"/>
            </a:pPr>
            <a:r>
              <a:rPr b="1" lang="en" sz="1300">
                <a:solidFill>
                  <a:schemeClr val="lt1"/>
                </a:solidFill>
                <a:highlight>
                  <a:srgbClr val="D03592"/>
                </a:highlight>
              </a:rPr>
              <a:t>Coordinated patching and incident response support</a:t>
            </a:r>
            <a:r>
              <a:rPr lang="en" sz="1300"/>
              <a:t> to respond to high-impact vulnerabilities in OSS</a:t>
            </a:r>
            <a:endParaRPr sz="1300"/>
          </a:p>
          <a:p>
            <a:pPr indent="-311150" lvl="0" marL="457200" rtl="0" algn="l">
              <a:lnSpc>
                <a:spcPct val="115000"/>
              </a:lnSpc>
              <a:spcBef>
                <a:spcPts val="1000"/>
              </a:spcBef>
              <a:spcAft>
                <a:spcPts val="0"/>
              </a:spcAft>
              <a:buSzPts val="1300"/>
              <a:buFont typeface="Helvetica Neue"/>
              <a:buChar char="●"/>
            </a:pPr>
            <a:r>
              <a:rPr lang="en" sz="1300"/>
              <a:t>Better </a:t>
            </a:r>
            <a:r>
              <a:rPr b="1" lang="en" sz="1300">
                <a:solidFill>
                  <a:schemeClr val="lt1"/>
                </a:solidFill>
                <a:highlight>
                  <a:srgbClr val="D03592"/>
                </a:highlight>
              </a:rPr>
              <a:t>vulnerability disclosure</a:t>
            </a:r>
            <a:r>
              <a:rPr b="1" lang="en" sz="1300"/>
              <a:t> </a:t>
            </a:r>
            <a:r>
              <a:rPr lang="en" sz="1300"/>
              <a:t>processes, response, and workflows.  </a:t>
            </a:r>
            <a:endParaRPr sz="1300"/>
          </a:p>
          <a:p>
            <a:pPr indent="-311150" lvl="0" marL="457200" rtl="0" algn="l">
              <a:lnSpc>
                <a:spcPct val="115000"/>
              </a:lnSpc>
              <a:spcBef>
                <a:spcPts val="1000"/>
              </a:spcBef>
              <a:spcAft>
                <a:spcPts val="0"/>
              </a:spcAft>
              <a:buSzPts val="1300"/>
              <a:buFont typeface="Helvetica Neue"/>
              <a:buChar char="●"/>
            </a:pPr>
            <a:r>
              <a:rPr b="1" lang="en" sz="1300">
                <a:solidFill>
                  <a:schemeClr val="lt1"/>
                </a:solidFill>
                <a:highlight>
                  <a:srgbClr val="D03592"/>
                </a:highlight>
              </a:rPr>
              <a:t>Coordinated, impact-prioritized funding</a:t>
            </a:r>
            <a:r>
              <a:rPr b="1" lang="en" sz="1300"/>
              <a:t> </a:t>
            </a:r>
            <a:r>
              <a:rPr lang="en" sz="1300"/>
              <a:t>for security improvements, audits, and research</a:t>
            </a:r>
            <a:endParaRPr sz="1300"/>
          </a:p>
          <a:p>
            <a:pPr indent="0" lvl="0" marL="0" rtl="0" algn="l">
              <a:lnSpc>
                <a:spcPct val="100000"/>
              </a:lnSpc>
              <a:spcBef>
                <a:spcPts val="1200"/>
              </a:spcBef>
              <a:spcAft>
                <a:spcPts val="400"/>
              </a:spcAft>
              <a:buSzPts val="1500"/>
              <a:buNone/>
            </a:pPr>
            <a:r>
              <a:t/>
            </a:r>
            <a:endParaRPr/>
          </a:p>
        </p:txBody>
      </p:sp>
      <p:sp>
        <p:nvSpPr>
          <p:cNvPr id="210" name="Google Shape;210;p30"/>
          <p:cNvSpPr txBox="1"/>
          <p:nvPr>
            <p:ph type="title"/>
          </p:nvPr>
        </p:nvSpPr>
        <p:spPr>
          <a:xfrm>
            <a:off x="296897" y="40417"/>
            <a:ext cx="8389800" cy="490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 sz="2300">
                <a:latin typeface="Helvetica Neue"/>
                <a:ea typeface="Helvetica Neue"/>
                <a:cs typeface="Helvetica Neue"/>
                <a:sym typeface="Helvetica Neue"/>
              </a:rPr>
              <a:t>What is needed to make open source more secure? </a:t>
            </a:r>
            <a:endParaRPr b="1" sz="23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ph type="title"/>
          </p:nvPr>
        </p:nvSpPr>
        <p:spPr>
          <a:xfrm>
            <a:off x="296897" y="40417"/>
            <a:ext cx="8389903" cy="4904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70000"/>
              <a:buFont typeface="Arial"/>
              <a:buNone/>
            </a:pPr>
            <a:r>
              <a:rPr lang="en" sz="4000"/>
              <a:t>Why we brought you all here today….</a:t>
            </a:r>
            <a:endParaRPr/>
          </a:p>
        </p:txBody>
      </p:sp>
      <p:sp>
        <p:nvSpPr>
          <p:cNvPr id="61" name="Google Shape;61;p13"/>
          <p:cNvSpPr txBox="1"/>
          <p:nvPr>
            <p:ph idx="1" type="body"/>
          </p:nvPr>
        </p:nvSpPr>
        <p:spPr>
          <a:xfrm>
            <a:off x="355601" y="885371"/>
            <a:ext cx="7376458" cy="3709252"/>
          </a:xfrm>
          <a:prstGeom prst="rect">
            <a:avLst/>
          </a:prstGeom>
          <a:noFill/>
          <a:ln>
            <a:noFill/>
          </a:ln>
        </p:spPr>
        <p:txBody>
          <a:bodyPr anchorCtr="0" anchor="t" bIns="45700" lIns="91425" spcFirstLastPara="1" rIns="91425" wrap="square" tIns="45700">
            <a:normAutofit/>
          </a:bodyPr>
          <a:lstStyle/>
          <a:p>
            <a:pPr indent="-323850" lvl="0" marL="457200" rtl="0" algn="l">
              <a:spcBef>
                <a:spcPts val="400"/>
              </a:spcBef>
              <a:spcAft>
                <a:spcPts val="0"/>
              </a:spcAft>
              <a:buClr>
                <a:schemeClr val="dk1"/>
              </a:buClr>
              <a:buSzPts val="1500"/>
              <a:buChar char="•"/>
            </a:pPr>
            <a:r>
              <a:rPr lang="en" sz="1500">
                <a:solidFill>
                  <a:schemeClr val="dk1"/>
                </a:solidFill>
              </a:rPr>
              <a:t>About us </a:t>
            </a:r>
            <a:endParaRPr sz="1500">
              <a:solidFill>
                <a:schemeClr val="dk1"/>
              </a:solidFill>
            </a:endParaRPr>
          </a:p>
          <a:p>
            <a:pPr indent="-323850" lvl="0" marL="457200" rtl="0" algn="l">
              <a:spcBef>
                <a:spcPts val="0"/>
              </a:spcBef>
              <a:spcAft>
                <a:spcPts val="0"/>
              </a:spcAft>
              <a:buClr>
                <a:schemeClr val="dk1"/>
              </a:buClr>
              <a:buSzPts val="1500"/>
              <a:buChar char="•"/>
            </a:pPr>
            <a:r>
              <a:rPr lang="en" sz="1500"/>
              <a:t>Defining the scope</a:t>
            </a:r>
            <a:endParaRPr sz="1500"/>
          </a:p>
          <a:p>
            <a:pPr indent="-323850" lvl="0" marL="457200" rtl="0" algn="l">
              <a:spcBef>
                <a:spcPts val="0"/>
              </a:spcBef>
              <a:spcAft>
                <a:spcPts val="0"/>
              </a:spcAft>
              <a:buSzPts val="1500"/>
              <a:buChar char="•"/>
            </a:pPr>
            <a:r>
              <a:rPr lang="en" sz="1500"/>
              <a:t>Threat Factors of the Open Source</a:t>
            </a:r>
            <a:endParaRPr sz="1500"/>
          </a:p>
          <a:p>
            <a:pPr indent="-323850" lvl="0" marL="457200" rtl="0" algn="l">
              <a:spcBef>
                <a:spcPts val="0"/>
              </a:spcBef>
              <a:spcAft>
                <a:spcPts val="0"/>
              </a:spcAft>
              <a:buSzPts val="1500"/>
              <a:buChar char="•"/>
            </a:pPr>
            <a:r>
              <a:rPr lang="en" sz="1500"/>
              <a:t>A Modest Proposal</a:t>
            </a:r>
            <a:endParaRPr sz="1500"/>
          </a:p>
          <a:p>
            <a:pPr indent="-323850" lvl="0" marL="457200" rtl="0" algn="l">
              <a:spcBef>
                <a:spcPts val="0"/>
              </a:spcBef>
              <a:spcAft>
                <a:spcPts val="0"/>
              </a:spcAft>
              <a:buClr>
                <a:schemeClr val="dk1"/>
              </a:buClr>
              <a:buSzPts val="1500"/>
              <a:buChar char="•"/>
            </a:pPr>
            <a:r>
              <a:rPr lang="en" sz="1500">
                <a:solidFill>
                  <a:schemeClr val="dk1"/>
                </a:solidFill>
              </a:rPr>
              <a:t>Q&amp;A </a:t>
            </a:r>
            <a:endParaRPr/>
          </a:p>
        </p:txBody>
      </p:sp>
      <p:pic>
        <p:nvPicPr>
          <p:cNvPr id="62" name="Google Shape;62;p13"/>
          <p:cNvPicPr preferRelativeResize="0"/>
          <p:nvPr/>
        </p:nvPicPr>
        <p:blipFill rotWithShape="1">
          <a:blip r:embed="rId3">
            <a:alphaModFix/>
          </a:blip>
          <a:srcRect b="0" l="0" r="0" t="0"/>
          <a:stretch/>
        </p:blipFill>
        <p:spPr>
          <a:xfrm>
            <a:off x="3452725" y="3418213"/>
            <a:ext cx="1962150" cy="14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296897" y="40417"/>
            <a:ext cx="8389800" cy="49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OSSF Working Groups</a:t>
            </a:r>
            <a:endParaRPr/>
          </a:p>
        </p:txBody>
      </p:sp>
      <p:pic>
        <p:nvPicPr>
          <p:cNvPr id="216" name="Google Shape;216;p31"/>
          <p:cNvPicPr preferRelativeResize="0"/>
          <p:nvPr/>
        </p:nvPicPr>
        <p:blipFill>
          <a:blip r:embed="rId3">
            <a:alphaModFix/>
          </a:blip>
          <a:stretch>
            <a:fillRect/>
          </a:stretch>
        </p:blipFill>
        <p:spPr>
          <a:xfrm>
            <a:off x="152400" y="683325"/>
            <a:ext cx="7827374" cy="4204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296897" y="40417"/>
            <a:ext cx="8389800" cy="49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Someone IS doing something</a:t>
            </a:r>
            <a:endParaRPr/>
          </a:p>
        </p:txBody>
      </p:sp>
      <p:sp>
        <p:nvSpPr>
          <p:cNvPr id="222" name="Google Shape;222;p32"/>
          <p:cNvSpPr txBox="1"/>
          <p:nvPr>
            <p:ph idx="1" type="body"/>
          </p:nvPr>
        </p:nvSpPr>
        <p:spPr>
          <a:xfrm>
            <a:off x="3835975" y="454725"/>
            <a:ext cx="2563500" cy="627900"/>
          </a:xfrm>
          <a:prstGeom prst="rect">
            <a:avLst/>
          </a:prstGeom>
        </p:spPr>
        <p:txBody>
          <a:bodyPr anchorCtr="0" anchor="t" bIns="45700" lIns="91425" spcFirstLastPara="1" rIns="91425" wrap="square" tIns="45700">
            <a:normAutofit/>
          </a:bodyPr>
          <a:lstStyle/>
          <a:p>
            <a:pPr indent="0" lvl="0" marL="0" rtl="0" algn="r">
              <a:spcBef>
                <a:spcPts val="560"/>
              </a:spcBef>
              <a:spcAft>
                <a:spcPts val="0"/>
              </a:spcAft>
              <a:buNone/>
            </a:pPr>
            <a:r>
              <a:rPr lang="en" sz="1700">
                <a:solidFill>
                  <a:srgbClr val="D03592"/>
                </a:solidFill>
              </a:rPr>
              <a:t>…and you can help!</a:t>
            </a:r>
            <a:endParaRPr sz="1700">
              <a:solidFill>
                <a:srgbClr val="D03592"/>
              </a:solidFill>
            </a:endParaRPr>
          </a:p>
        </p:txBody>
      </p:sp>
      <p:pic>
        <p:nvPicPr>
          <p:cNvPr id="223" name="Google Shape;223;p32"/>
          <p:cNvPicPr preferRelativeResize="0"/>
          <p:nvPr/>
        </p:nvPicPr>
        <p:blipFill>
          <a:blip r:embed="rId3">
            <a:alphaModFix/>
          </a:blip>
          <a:stretch>
            <a:fillRect/>
          </a:stretch>
        </p:blipFill>
        <p:spPr>
          <a:xfrm>
            <a:off x="155075" y="814600"/>
            <a:ext cx="8808124" cy="407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3"/>
          <p:cNvPicPr preferRelativeResize="0"/>
          <p:nvPr/>
        </p:nvPicPr>
        <p:blipFill rotWithShape="1">
          <a:blip r:embed="rId3">
            <a:alphaModFix/>
          </a:blip>
          <a:srcRect b="0" l="0" r="0" t="0"/>
          <a:stretch/>
        </p:blipFill>
        <p:spPr>
          <a:xfrm>
            <a:off x="6233150" y="147075"/>
            <a:ext cx="2802200" cy="4152025"/>
          </a:xfrm>
          <a:prstGeom prst="rect">
            <a:avLst/>
          </a:prstGeom>
          <a:noFill/>
          <a:ln>
            <a:noFill/>
          </a:ln>
        </p:spPr>
      </p:pic>
      <p:sp>
        <p:nvSpPr>
          <p:cNvPr id="229" name="Google Shape;229;p33"/>
          <p:cNvSpPr txBox="1"/>
          <p:nvPr/>
        </p:nvSpPr>
        <p:spPr>
          <a:xfrm>
            <a:off x="3997350" y="1127600"/>
            <a:ext cx="2907900" cy="1817100"/>
          </a:xfrm>
          <a:prstGeom prst="rect">
            <a:avLst/>
          </a:prstGeom>
          <a:noFill/>
          <a:ln>
            <a:noFill/>
          </a:ln>
        </p:spPr>
        <p:txBody>
          <a:bodyPr anchorCtr="0" anchor="ctr" bIns="19050" lIns="19050" spcFirstLastPara="1" rIns="19050" wrap="square" tIns="19050">
            <a:spAutoFit/>
          </a:bodyPr>
          <a:lstStyle/>
          <a:p>
            <a:pPr indent="0" lvl="0" marL="0" marR="0" rtl="0" algn="l">
              <a:lnSpc>
                <a:spcPct val="115000"/>
              </a:lnSpc>
              <a:spcBef>
                <a:spcPts val="1200"/>
              </a:spcBef>
              <a:spcAft>
                <a:spcPts val="0"/>
              </a:spcAft>
              <a:buClr>
                <a:srgbClr val="000000"/>
              </a:buClr>
              <a:buSzPts val="3100"/>
              <a:buFont typeface="Arial"/>
              <a:buNone/>
            </a:pPr>
            <a:r>
              <a:rPr b="1" i="0" lang="en" sz="3100" u="none" cap="none" strike="noStrike">
                <a:solidFill>
                  <a:schemeClr val="lt1"/>
                </a:solidFill>
                <a:latin typeface="Arial"/>
                <a:ea typeface="Arial"/>
                <a:cs typeface="Arial"/>
                <a:sym typeface="Arial"/>
              </a:rPr>
              <a:t>Thank you!</a:t>
            </a:r>
            <a:endParaRPr b="1" i="0" sz="3100" u="none" cap="none" strike="noStrike">
              <a:solidFill>
                <a:schemeClr val="lt1"/>
              </a:solidFill>
              <a:latin typeface="Arial"/>
              <a:ea typeface="Arial"/>
              <a:cs typeface="Arial"/>
              <a:sym typeface="Arial"/>
            </a:endParaRPr>
          </a:p>
          <a:p>
            <a:pPr indent="0" lvl="0" marL="0" marR="0" rtl="0" algn="l">
              <a:lnSpc>
                <a:spcPct val="85000"/>
              </a:lnSpc>
              <a:spcBef>
                <a:spcPts val="1200"/>
              </a:spcBef>
              <a:spcAft>
                <a:spcPts val="0"/>
              </a:spcAft>
              <a:buClr>
                <a:schemeClr val="dk1"/>
              </a:buClr>
              <a:buSzPts val="1100"/>
              <a:buFont typeface="Arial"/>
              <a:buNone/>
            </a:pPr>
            <a:r>
              <a:rPr b="1" i="0" lang="en" sz="1700" u="none" cap="none" strike="noStrike">
                <a:solidFill>
                  <a:schemeClr val="lt1"/>
                </a:solidFill>
                <a:uFill>
                  <a:noFill/>
                </a:uFill>
                <a:latin typeface="Arial"/>
                <a:ea typeface="Arial"/>
                <a:cs typeface="Arial"/>
                <a:sym typeface="Arial"/>
                <a:hlinkClick r:id="rId4">
                  <a:extLst>
                    <a:ext uri="{A12FA001-AC4F-418D-AE19-62706E023703}">
                      <ahyp:hlinkClr val="tx"/>
                    </a:ext>
                  </a:extLst>
                </a:hlinkClick>
              </a:rPr>
              <a:t>openssf.org/getinvolved</a:t>
            </a:r>
            <a:endParaRPr b="1" i="0" sz="1700" u="none" cap="none" strike="noStrike">
              <a:solidFill>
                <a:schemeClr val="lt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1100"/>
              <a:buFont typeface="Arial"/>
              <a:buNone/>
            </a:pPr>
            <a:r>
              <a:rPr b="1" i="0" lang="en" sz="1700" u="none" cap="none" strike="noStrike">
                <a:solidFill>
                  <a:schemeClr val="lt1"/>
                </a:solidFill>
                <a:uFill>
                  <a:noFill/>
                </a:uFill>
                <a:latin typeface="Arial"/>
                <a:ea typeface="Arial"/>
                <a:cs typeface="Arial"/>
                <a:sym typeface="Arial"/>
                <a:hlinkClick r:id="rId5">
                  <a:extLst>
                    <a:ext uri="{A12FA001-AC4F-418D-AE19-62706E023703}">
                      <ahyp:hlinkClr val="tx"/>
                    </a:ext>
                  </a:extLst>
                </a:hlinkClick>
              </a:rPr>
              <a:t>github.com/ossf </a:t>
            </a:r>
            <a:endParaRPr b="1" i="0" sz="3200" u="none" cap="none" strike="noStrike">
              <a:solidFill>
                <a:schemeClr val="lt1"/>
              </a:solidFill>
              <a:latin typeface="Arial Black"/>
              <a:ea typeface="Arial Black"/>
              <a:cs typeface="Arial Black"/>
              <a:sym typeface="Arial Black"/>
            </a:endParaRPr>
          </a:p>
          <a:p>
            <a:pPr indent="0" lvl="0" marL="0" marR="0" rtl="0" algn="l">
              <a:lnSpc>
                <a:spcPct val="115000"/>
              </a:lnSpc>
              <a:spcBef>
                <a:spcPts val="1200"/>
              </a:spcBef>
              <a:spcAft>
                <a:spcPts val="1200"/>
              </a:spcAft>
              <a:buClr>
                <a:srgbClr val="000000"/>
              </a:buClr>
              <a:buSzPts val="3100"/>
              <a:buFont typeface="Arial"/>
              <a:buNone/>
            </a:pPr>
            <a:r>
              <a:rPr b="1" i="0" lang="en" sz="3100" u="none" cap="none" strike="noStrike">
                <a:solidFill>
                  <a:schemeClr val="lt1"/>
                </a:solidFill>
                <a:latin typeface="Arial"/>
                <a:ea typeface="Arial"/>
                <a:cs typeface="Arial"/>
                <a:sym typeface="Arial"/>
              </a:rPr>
              <a:t> </a:t>
            </a:r>
            <a:endParaRPr b="1" i="0" sz="4200" u="none" cap="none" strike="noStrike">
              <a:solidFill>
                <a:schemeClr val="lt1"/>
              </a:solidFill>
              <a:latin typeface="Arial"/>
              <a:ea typeface="Arial"/>
              <a:cs typeface="Arial"/>
              <a:sym typeface="Arial"/>
            </a:endParaRPr>
          </a:p>
        </p:txBody>
      </p:sp>
      <p:sp>
        <p:nvSpPr>
          <p:cNvPr id="230" name="Google Shape;230;p33"/>
          <p:cNvSpPr txBox="1"/>
          <p:nvPr/>
        </p:nvSpPr>
        <p:spPr>
          <a:xfrm>
            <a:off x="3723750" y="3895850"/>
            <a:ext cx="227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@SecurityCRob</a:t>
            </a:r>
            <a:endParaRPr b="1" i="0" sz="1600" u="none" cap="none" strike="noStrike">
              <a:solidFill>
                <a:schemeClr val="lt1"/>
              </a:solidFill>
              <a:latin typeface="Arial"/>
              <a:ea typeface="Arial"/>
              <a:cs typeface="Arial"/>
              <a:sym typeface="Arial"/>
            </a:endParaRPr>
          </a:p>
        </p:txBody>
      </p:sp>
      <p:pic>
        <p:nvPicPr>
          <p:cNvPr id="231" name="Google Shape;231;p33"/>
          <p:cNvPicPr preferRelativeResize="0"/>
          <p:nvPr/>
        </p:nvPicPr>
        <p:blipFill rotWithShape="1">
          <a:blip r:embed="rId6">
            <a:alphaModFix/>
          </a:blip>
          <a:srcRect b="0" l="0" r="0" t="0"/>
          <a:stretch/>
        </p:blipFill>
        <p:spPr>
          <a:xfrm>
            <a:off x="3437075" y="3705926"/>
            <a:ext cx="286674" cy="244448"/>
          </a:xfrm>
          <a:prstGeom prst="rect">
            <a:avLst/>
          </a:prstGeom>
          <a:noFill/>
          <a:ln>
            <a:noFill/>
          </a:ln>
        </p:spPr>
      </p:pic>
      <p:pic>
        <p:nvPicPr>
          <p:cNvPr id="232" name="Google Shape;232;p33"/>
          <p:cNvPicPr preferRelativeResize="0"/>
          <p:nvPr/>
        </p:nvPicPr>
        <p:blipFill rotWithShape="1">
          <a:blip r:embed="rId6">
            <a:alphaModFix/>
          </a:blip>
          <a:srcRect b="0" l="0" r="0" t="0"/>
          <a:stretch/>
        </p:blipFill>
        <p:spPr>
          <a:xfrm>
            <a:off x="3437075" y="4021675"/>
            <a:ext cx="286674" cy="244452"/>
          </a:xfrm>
          <a:prstGeom prst="rect">
            <a:avLst/>
          </a:prstGeom>
          <a:noFill/>
          <a:ln>
            <a:noFill/>
          </a:ln>
        </p:spPr>
      </p:pic>
      <p:sp>
        <p:nvSpPr>
          <p:cNvPr id="233" name="Google Shape;233;p33"/>
          <p:cNvSpPr txBox="1"/>
          <p:nvPr/>
        </p:nvSpPr>
        <p:spPr>
          <a:xfrm>
            <a:off x="3723750" y="3612600"/>
            <a:ext cx="227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lt1"/>
                </a:solidFill>
                <a:latin typeface="Arial"/>
                <a:ea typeface="Arial"/>
                <a:cs typeface="Arial"/>
                <a:sym typeface="Arial"/>
              </a:rPr>
              <a:t>@</a:t>
            </a:r>
            <a:r>
              <a:rPr b="1" lang="en" sz="1600">
                <a:solidFill>
                  <a:schemeClr val="lt1"/>
                </a:solidFill>
              </a:rPr>
              <a:t>whyhiannabelle</a:t>
            </a:r>
            <a:endParaRPr b="1" i="0" sz="16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4294967295" type="body"/>
          </p:nvPr>
        </p:nvSpPr>
        <p:spPr>
          <a:xfrm>
            <a:off x="4491800" y="2040800"/>
            <a:ext cx="46854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CRob, n, adj, and v (@SecurityCRob)</a:t>
            </a:r>
            <a:br>
              <a:rPr b="1" i="0" lang="en" sz="1400" u="none" cap="none" strike="noStrike">
                <a:solidFill>
                  <a:srgbClr val="000000"/>
                </a:solidFill>
                <a:latin typeface="Arial"/>
                <a:ea typeface="Arial"/>
                <a:cs typeface="Arial"/>
                <a:sym typeface="Arial"/>
              </a:rPr>
            </a:br>
            <a:endParaRPr b="1" i="0" sz="14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Pronunciation: U.S.  (K-robe)</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Over 25 years of Enterprise-class Architecture, Engineering, Operations, and Security experience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Ambassador For Intel Product Assurance and Security</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Working Group lead for the OpenSSF Dev Best Practices &amp; Vuln Coordination WGs, </a:t>
            </a:r>
            <a:r>
              <a:rPr lang="en" sz="1300">
                <a:solidFill>
                  <a:srgbClr val="000000"/>
                </a:solidFill>
              </a:rPr>
              <a:t>OpenSSF TAC and Public Policy Committee, </a:t>
            </a:r>
            <a:r>
              <a:rPr b="0" i="0" lang="en" sz="1300" u="none" cap="none" strike="noStrike">
                <a:solidFill>
                  <a:srgbClr val="000000"/>
                </a:solidFill>
                <a:latin typeface="Arial"/>
                <a:ea typeface="Arial"/>
                <a:cs typeface="Arial"/>
                <a:sym typeface="Arial"/>
              </a:rPr>
              <a:t>FIRST PSIRT TPC WG, and others</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Co-Author FIRST PSIRT Services Framework &amp; others</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Pirate-enthusiast &amp; hat-owner</a:t>
            </a:r>
            <a:endParaRPr b="0" i="0" sz="1300" u="none" cap="none" strike="noStrik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3">
            <a:alphaModFix/>
          </a:blip>
          <a:srcRect b="0" l="0" r="0" t="0"/>
          <a:stretch/>
        </p:blipFill>
        <p:spPr>
          <a:xfrm>
            <a:off x="6101475" y="598476"/>
            <a:ext cx="1466050" cy="1442325"/>
          </a:xfrm>
          <a:prstGeom prst="rect">
            <a:avLst/>
          </a:prstGeom>
          <a:noFill/>
          <a:ln>
            <a:noFill/>
          </a:ln>
        </p:spPr>
      </p:pic>
      <p:sp>
        <p:nvSpPr>
          <p:cNvPr id="69" name="Google Shape;69;p14"/>
          <p:cNvSpPr txBox="1"/>
          <p:nvPr/>
        </p:nvSpPr>
        <p:spPr>
          <a:xfrm>
            <a:off x="133200" y="4672075"/>
            <a:ext cx="8877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6"/>
                </a:solidFill>
                <a:latin typeface="Arial"/>
                <a:ea typeface="Arial"/>
                <a:cs typeface="Arial"/>
                <a:sym typeface="Arial"/>
              </a:rPr>
              <a:t>The thoughts and feels expressed here are personally held or experientially earned, and not necessarily those of our employers</a:t>
            </a:r>
            <a:endParaRPr b="0" i="1" sz="1000" u="none" cap="none" strike="noStrike">
              <a:solidFill>
                <a:schemeClr val="accent6"/>
              </a:solidFill>
              <a:latin typeface="Arial"/>
              <a:ea typeface="Arial"/>
              <a:cs typeface="Arial"/>
              <a:sym typeface="Arial"/>
            </a:endParaRPr>
          </a:p>
        </p:txBody>
      </p:sp>
      <p:sp>
        <p:nvSpPr>
          <p:cNvPr id="70" name="Google Shape;70;p14"/>
          <p:cNvSpPr txBox="1"/>
          <p:nvPr/>
        </p:nvSpPr>
        <p:spPr>
          <a:xfrm>
            <a:off x="675075" y="0"/>
            <a:ext cx="6193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1CF89"/>
                </a:solidFill>
                <a:latin typeface="Arial"/>
                <a:ea typeface="Arial"/>
                <a:cs typeface="Arial"/>
                <a:sym typeface="Arial"/>
              </a:rPr>
              <a:t>[us@</a:t>
            </a:r>
            <a:r>
              <a:rPr b="1" lang="en" sz="2400">
                <a:solidFill>
                  <a:srgbClr val="01CF89"/>
                </a:solidFill>
              </a:rPr>
              <a:t>ossummit</a:t>
            </a:r>
            <a:r>
              <a:rPr b="1" i="0" lang="en" sz="2400" u="none" cap="none" strike="noStrike">
                <a:solidFill>
                  <a:srgbClr val="01CF89"/>
                </a:solidFill>
                <a:latin typeface="Arial"/>
                <a:ea typeface="Arial"/>
                <a:cs typeface="Arial"/>
                <a:sym typeface="Arial"/>
              </a:rPr>
              <a:t>.usa ~]$ ./HelloWorld.sh</a:t>
            </a:r>
            <a:endParaRPr b="1" i="0" sz="2400" u="none" cap="none" strike="noStrike">
              <a:solidFill>
                <a:srgbClr val="01CF89"/>
              </a:solidFill>
              <a:latin typeface="Arial"/>
              <a:ea typeface="Arial"/>
              <a:cs typeface="Arial"/>
              <a:sym typeface="Arial"/>
            </a:endParaRPr>
          </a:p>
        </p:txBody>
      </p:sp>
      <p:sp>
        <p:nvSpPr>
          <p:cNvPr id="71" name="Google Shape;71;p14"/>
          <p:cNvSpPr txBox="1"/>
          <p:nvPr/>
        </p:nvSpPr>
        <p:spPr>
          <a:xfrm>
            <a:off x="366325" y="2432300"/>
            <a:ext cx="3981600" cy="25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Anne Bertucio (@WhyHiAnnabelle)</a:t>
            </a:r>
            <a:endParaRPr b="1"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Lead for</a:t>
            </a:r>
            <a:r>
              <a:rPr lang="en" sz="1300">
                <a:solidFill>
                  <a:schemeClr val="dk1"/>
                </a:solidFill>
              </a:rPr>
              <a:t> Google’s Open Source Programs Office (OSPO) Program Dev team</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We help Googlers release open source and contribute to open source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Includes promoting good security practices (like vuln disclosure!)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Member of OpenSSF Vuln Disclosure WG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Previously: Kata Containers and OpenStack contributor, very mediocre bicycle racer</a:t>
            </a:r>
            <a:endParaRPr sz="1300">
              <a:solidFill>
                <a:schemeClr val="dk1"/>
              </a:solidFill>
            </a:endParaRPr>
          </a:p>
        </p:txBody>
      </p:sp>
      <p:pic>
        <p:nvPicPr>
          <p:cNvPr id="72" name="Google Shape;72;p14"/>
          <p:cNvPicPr preferRelativeResize="0"/>
          <p:nvPr/>
        </p:nvPicPr>
        <p:blipFill>
          <a:blip r:embed="rId4">
            <a:alphaModFix/>
          </a:blip>
          <a:stretch>
            <a:fillRect/>
          </a:stretch>
        </p:blipFill>
        <p:spPr>
          <a:xfrm>
            <a:off x="1129525" y="611550"/>
            <a:ext cx="1820750" cy="182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6360850" y="774750"/>
            <a:ext cx="2693100" cy="40020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 name="Google Shape;78;p15"/>
          <p:cNvPicPr preferRelativeResize="0"/>
          <p:nvPr/>
        </p:nvPicPr>
        <p:blipFill rotWithShape="1">
          <a:blip r:embed="rId3">
            <a:alphaModFix/>
          </a:blip>
          <a:srcRect b="0" l="0" r="0" t="0"/>
          <a:stretch/>
        </p:blipFill>
        <p:spPr>
          <a:xfrm>
            <a:off x="7011488" y="1997025"/>
            <a:ext cx="1391821" cy="2193194"/>
          </a:xfrm>
          <a:prstGeom prst="rect">
            <a:avLst/>
          </a:prstGeom>
          <a:noFill/>
          <a:ln>
            <a:noFill/>
          </a:ln>
        </p:spPr>
      </p:pic>
      <p:sp>
        <p:nvSpPr>
          <p:cNvPr id="79" name="Google Shape;79;p15"/>
          <p:cNvSpPr txBox="1"/>
          <p:nvPr/>
        </p:nvSpPr>
        <p:spPr>
          <a:xfrm>
            <a:off x="6563349" y="937835"/>
            <a:ext cx="2288100" cy="4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0" lang="en" sz="2400" u="none" cap="none" strike="noStrike">
                <a:solidFill>
                  <a:schemeClr val="lt1"/>
                </a:solidFill>
              </a:rPr>
              <a:t>openssf.org</a:t>
            </a:r>
            <a:endParaRPr i="0" sz="2400" u="none" cap="none" strike="noStrike">
              <a:solidFill>
                <a:schemeClr val="lt1"/>
              </a:solidFill>
            </a:endParaRPr>
          </a:p>
        </p:txBody>
      </p:sp>
      <p:sp>
        <p:nvSpPr>
          <p:cNvPr id="80" name="Google Shape;80;p15"/>
          <p:cNvSpPr txBox="1"/>
          <p:nvPr>
            <p:ph type="title"/>
          </p:nvPr>
        </p:nvSpPr>
        <p:spPr>
          <a:xfrm>
            <a:off x="296897" y="40417"/>
            <a:ext cx="8389800" cy="49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Open Source Security Foundation (OSSF)</a:t>
            </a:r>
            <a:endParaRPr/>
          </a:p>
        </p:txBody>
      </p:sp>
      <p:sp>
        <p:nvSpPr>
          <p:cNvPr id="81" name="Google Shape;81;p15"/>
          <p:cNvSpPr txBox="1"/>
          <p:nvPr/>
        </p:nvSpPr>
        <p:spPr>
          <a:xfrm>
            <a:off x="32175" y="774738"/>
            <a:ext cx="34566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OpenSSF is committed to collaboration and working both upstream and with existing communities to advance open source security for all.</a:t>
            </a:r>
            <a:endParaRPr b="1" sz="1200">
              <a:solidFill>
                <a:schemeClr val="dk1"/>
              </a:solidFill>
            </a:endParaRPr>
          </a:p>
        </p:txBody>
      </p:sp>
      <p:sp>
        <p:nvSpPr>
          <p:cNvPr id="82" name="Google Shape;82;p15"/>
          <p:cNvSpPr/>
          <p:nvPr/>
        </p:nvSpPr>
        <p:spPr>
          <a:xfrm>
            <a:off x="3695200" y="3991700"/>
            <a:ext cx="2223300" cy="170700"/>
          </a:xfrm>
          <a:prstGeom prst="rect">
            <a:avLst/>
          </a:prstGeom>
          <a:solidFill>
            <a:srgbClr val="AC59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Associate Members</a:t>
            </a:r>
            <a:endParaRPr sz="1300">
              <a:solidFill>
                <a:schemeClr val="lt1"/>
              </a:solidFill>
            </a:endParaRPr>
          </a:p>
        </p:txBody>
      </p:sp>
      <p:pic>
        <p:nvPicPr>
          <p:cNvPr id="83" name="Google Shape;83;p15"/>
          <p:cNvPicPr preferRelativeResize="0"/>
          <p:nvPr/>
        </p:nvPicPr>
        <p:blipFill>
          <a:blip r:embed="rId4">
            <a:alphaModFix/>
          </a:blip>
          <a:stretch>
            <a:fillRect/>
          </a:stretch>
        </p:blipFill>
        <p:spPr>
          <a:xfrm>
            <a:off x="134000" y="2025050"/>
            <a:ext cx="3118851" cy="2794598"/>
          </a:xfrm>
          <a:prstGeom prst="rect">
            <a:avLst/>
          </a:prstGeom>
          <a:noFill/>
          <a:ln>
            <a:noFill/>
          </a:ln>
        </p:spPr>
      </p:pic>
      <p:pic>
        <p:nvPicPr>
          <p:cNvPr id="84" name="Google Shape;84;p15"/>
          <p:cNvPicPr preferRelativeResize="0"/>
          <p:nvPr/>
        </p:nvPicPr>
        <p:blipFill>
          <a:blip r:embed="rId5">
            <a:alphaModFix/>
          </a:blip>
          <a:stretch>
            <a:fillRect/>
          </a:stretch>
        </p:blipFill>
        <p:spPr>
          <a:xfrm>
            <a:off x="3703450" y="794775"/>
            <a:ext cx="2206799" cy="3103776"/>
          </a:xfrm>
          <a:prstGeom prst="rect">
            <a:avLst/>
          </a:prstGeom>
          <a:noFill/>
          <a:ln>
            <a:noFill/>
          </a:ln>
        </p:spPr>
      </p:pic>
      <p:pic>
        <p:nvPicPr>
          <p:cNvPr id="85" name="Google Shape;85;p15"/>
          <p:cNvPicPr preferRelativeResize="0"/>
          <p:nvPr/>
        </p:nvPicPr>
        <p:blipFill>
          <a:blip r:embed="rId6">
            <a:alphaModFix/>
          </a:blip>
          <a:stretch>
            <a:fillRect/>
          </a:stretch>
        </p:blipFill>
        <p:spPr>
          <a:xfrm>
            <a:off x="3680288" y="4162400"/>
            <a:ext cx="2253125" cy="752855"/>
          </a:xfrm>
          <a:prstGeom prst="rect">
            <a:avLst/>
          </a:prstGeom>
          <a:noFill/>
          <a:ln>
            <a:noFill/>
          </a:ln>
        </p:spPr>
      </p:pic>
      <p:sp>
        <p:nvSpPr>
          <p:cNvPr id="86" name="Google Shape;86;p15"/>
          <p:cNvSpPr/>
          <p:nvPr/>
        </p:nvSpPr>
        <p:spPr>
          <a:xfrm>
            <a:off x="3703450" y="624075"/>
            <a:ext cx="2206800" cy="170700"/>
          </a:xfrm>
          <a:prstGeom prst="rect">
            <a:avLst/>
          </a:prstGeom>
          <a:solidFill>
            <a:srgbClr val="AC59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General</a:t>
            </a:r>
            <a:r>
              <a:rPr lang="en" sz="1300">
                <a:solidFill>
                  <a:schemeClr val="lt1"/>
                </a:solidFill>
              </a:rPr>
              <a:t> Members</a:t>
            </a:r>
            <a:endParaRPr sz="1300">
              <a:solidFill>
                <a:schemeClr val="lt1"/>
              </a:solidFill>
            </a:endParaRPr>
          </a:p>
        </p:txBody>
      </p:sp>
      <p:sp>
        <p:nvSpPr>
          <p:cNvPr id="87" name="Google Shape;87;p15"/>
          <p:cNvSpPr/>
          <p:nvPr/>
        </p:nvSpPr>
        <p:spPr>
          <a:xfrm>
            <a:off x="133975" y="1817800"/>
            <a:ext cx="3118800" cy="170700"/>
          </a:xfrm>
          <a:prstGeom prst="rect">
            <a:avLst/>
          </a:prstGeom>
          <a:solidFill>
            <a:srgbClr val="AC59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Premier</a:t>
            </a:r>
            <a:r>
              <a:rPr lang="en" sz="1300">
                <a:solidFill>
                  <a:schemeClr val="lt1"/>
                </a:solidFill>
              </a:rPr>
              <a:t> Members</a:t>
            </a:r>
            <a:endParaRPr sz="1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4096100" y="1866200"/>
            <a:ext cx="4381200" cy="27714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b="1" lang="en" sz="4300">
                <a:solidFill>
                  <a:schemeClr val="lt1"/>
                </a:solidFill>
              </a:rPr>
              <a:t>End-to-End</a:t>
            </a:r>
            <a:endParaRPr b="1" sz="43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296897" y="40417"/>
            <a:ext cx="8389800" cy="490500"/>
          </a:xfrm>
          <a:prstGeom prst="rect">
            <a:avLst/>
          </a:prstGeom>
          <a:noFill/>
          <a:ln>
            <a:noFill/>
          </a:ln>
        </p:spPr>
        <p:txBody>
          <a:bodyPr anchorCtr="0" anchor="t" bIns="28575" lIns="57150" spcFirstLastPara="1" rIns="57150" wrap="square" tIns="28575">
            <a:normAutofit/>
          </a:bodyPr>
          <a:lstStyle/>
          <a:p>
            <a:pPr indent="0" lvl="0" marL="0" rtl="0" algn="l">
              <a:lnSpc>
                <a:spcPct val="85000"/>
              </a:lnSpc>
              <a:spcBef>
                <a:spcPts val="0"/>
              </a:spcBef>
              <a:spcAft>
                <a:spcPts val="0"/>
              </a:spcAft>
              <a:buSzPts val="2300"/>
              <a:buNone/>
            </a:pPr>
            <a:r>
              <a:rPr b="1" lang="en">
                <a:latin typeface="Arial"/>
                <a:ea typeface="Arial"/>
                <a:cs typeface="Arial"/>
                <a:sym typeface="Arial"/>
              </a:rPr>
              <a:t>CVE-2014-0160</a:t>
            </a:r>
            <a:endParaRPr b="1">
              <a:latin typeface="Arial"/>
              <a:ea typeface="Arial"/>
              <a:cs typeface="Arial"/>
              <a:sym typeface="Arial"/>
            </a:endParaRPr>
          </a:p>
        </p:txBody>
      </p:sp>
      <p:pic>
        <p:nvPicPr>
          <p:cNvPr id="98" name="Google Shape;98;p17"/>
          <p:cNvPicPr preferRelativeResize="0"/>
          <p:nvPr/>
        </p:nvPicPr>
        <p:blipFill rotWithShape="1">
          <a:blip r:embed="rId3">
            <a:alphaModFix/>
          </a:blip>
          <a:srcRect b="0" l="0" r="0" t="0"/>
          <a:stretch/>
        </p:blipFill>
        <p:spPr>
          <a:xfrm>
            <a:off x="381000" y="1184850"/>
            <a:ext cx="2539524" cy="2948624"/>
          </a:xfrm>
          <a:prstGeom prst="rect">
            <a:avLst/>
          </a:prstGeom>
          <a:noFill/>
          <a:ln>
            <a:noFill/>
          </a:ln>
        </p:spPr>
      </p:pic>
      <p:sp>
        <p:nvSpPr>
          <p:cNvPr id="99" name="Google Shape;99;p17"/>
          <p:cNvSpPr txBox="1"/>
          <p:nvPr/>
        </p:nvSpPr>
        <p:spPr>
          <a:xfrm>
            <a:off x="3213600" y="780600"/>
            <a:ext cx="58491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https://heartbleed.com/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Vulnerability in </a:t>
            </a:r>
            <a:r>
              <a:rPr b="1" i="0" lang="en" sz="1300" u="none" cap="none" strike="noStrike">
                <a:solidFill>
                  <a:srgbClr val="000000"/>
                </a:solidFill>
                <a:latin typeface="Arial"/>
                <a:ea typeface="Arial"/>
                <a:cs typeface="Arial"/>
                <a:sym typeface="Arial"/>
              </a:rPr>
              <a:t>popular </a:t>
            </a:r>
            <a:r>
              <a:rPr b="0" i="0" lang="en" sz="1300" u="none" cap="none" strike="noStrike">
                <a:solidFill>
                  <a:srgbClr val="000000"/>
                </a:solidFill>
                <a:latin typeface="Arial"/>
                <a:ea typeface="Arial"/>
                <a:cs typeface="Arial"/>
                <a:sym typeface="Arial"/>
              </a:rPr>
              <a:t>open source library OpenSSL that could leak sensitive information otherwise thought protected by SSL/TLS encryption</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This is a widely-used method to protect communications over TCP-IP-based networks (example - The Internet)</a:t>
            </a:r>
            <a:endParaRPr b="0" baseline="30000" i="0" sz="1300" u="none" cap="none" strike="noStrike">
              <a:solidFill>
                <a:srgbClr val="000000"/>
              </a:solidFill>
              <a:latin typeface="Arial"/>
              <a:ea typeface="Arial"/>
              <a:cs typeface="Arial"/>
              <a:sym typeface="Arial"/>
            </a:endParaRPr>
          </a:p>
        </p:txBody>
      </p:sp>
      <p:sp>
        <p:nvSpPr>
          <p:cNvPr id="100" name="Google Shape;100;p17"/>
          <p:cNvSpPr txBox="1"/>
          <p:nvPr/>
        </p:nvSpPr>
        <p:spPr>
          <a:xfrm>
            <a:off x="0" y="4197825"/>
            <a:ext cx="32136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(7) - </a:t>
            </a:r>
            <a:r>
              <a:rPr b="0" i="0" lang="en" sz="700" u="sng" cap="none" strike="noStrike">
                <a:solidFill>
                  <a:schemeClr val="hlink"/>
                </a:solidFill>
                <a:latin typeface="Arial"/>
                <a:ea typeface="Arial"/>
                <a:cs typeface="Arial"/>
                <a:sym typeface="Arial"/>
                <a:hlinkClick r:id="rId5"/>
              </a:rPr>
              <a:t>Heartbleed</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(8) - </a:t>
            </a:r>
            <a:r>
              <a:rPr b="0" i="0" lang="en" sz="700" u="sng" cap="none" strike="noStrike">
                <a:solidFill>
                  <a:schemeClr val="hlink"/>
                </a:solidFill>
                <a:latin typeface="Arial"/>
                <a:ea typeface="Arial"/>
                <a:cs typeface="Arial"/>
                <a:sym typeface="Arial"/>
                <a:hlinkClick r:id="rId6"/>
              </a:rPr>
              <a:t>300k vulnerable to Heartbleed two months later</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(9) - </a:t>
            </a:r>
            <a:r>
              <a:rPr b="0" i="0" lang="en" sz="700" u="sng" cap="none" strike="noStrike">
                <a:solidFill>
                  <a:schemeClr val="hlink"/>
                </a:solidFill>
                <a:latin typeface="Arial"/>
                <a:ea typeface="Arial"/>
                <a:cs typeface="Arial"/>
                <a:sym typeface="Arial"/>
                <a:hlinkClick r:id="rId7"/>
              </a:rPr>
              <a:t>Heartbleed’s Heartburn: Why a 5 year Old Vulnerability Continues to Bite</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(10) - </a:t>
            </a:r>
            <a:r>
              <a:rPr b="0" i="0" lang="en" sz="700" u="sng" cap="none" strike="noStrike">
                <a:solidFill>
                  <a:schemeClr val="hlink"/>
                </a:solidFill>
                <a:latin typeface="Arial"/>
                <a:ea typeface="Arial"/>
                <a:cs typeface="Arial"/>
                <a:sym typeface="Arial"/>
                <a:hlinkClick r:id="rId8"/>
              </a:rPr>
              <a:t>Heartbleed Report</a:t>
            </a:r>
            <a:endParaRPr b="0" i="0" sz="700" u="none" cap="none" strike="noStrike">
              <a:solidFill>
                <a:srgbClr val="000000"/>
              </a:solidFill>
              <a:latin typeface="Arial"/>
              <a:ea typeface="Arial"/>
              <a:cs typeface="Arial"/>
              <a:sym typeface="Arial"/>
            </a:endParaRPr>
          </a:p>
        </p:txBody>
      </p:sp>
      <p:sp>
        <p:nvSpPr>
          <p:cNvPr id="101" name="Google Shape;101;p17"/>
          <p:cNvSpPr txBox="1"/>
          <p:nvPr/>
        </p:nvSpPr>
        <p:spPr>
          <a:xfrm>
            <a:off x="3307225" y="2384400"/>
            <a:ext cx="56961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02122"/>
                </a:solidFill>
                <a:latin typeface="Arial"/>
                <a:ea typeface="Arial"/>
                <a:cs typeface="Arial"/>
                <a:sym typeface="Arial"/>
              </a:rPr>
              <a:t>”</a:t>
            </a:r>
            <a:r>
              <a:rPr b="0" i="0" lang="en" sz="1050" u="none" cap="none" strike="noStrike">
                <a:solidFill>
                  <a:srgbClr val="202122"/>
                </a:solidFill>
                <a:highlight>
                  <a:srgbClr val="FFFFFF"/>
                </a:highlight>
                <a:latin typeface="Arial"/>
                <a:ea typeface="Arial"/>
                <a:cs typeface="Arial"/>
                <a:sym typeface="Arial"/>
              </a:rPr>
              <a:t>At the time of disclosure, some 17% (around half a million) of the Internet's secure web servers certified by trusted authorities were believed to be vulnerable to the attack, allowing theft of the servers' private keys and users' session cookies and passwords” </a:t>
            </a:r>
            <a:r>
              <a:rPr b="0" baseline="30000" i="0" lang="en" sz="1050" u="none" cap="none" strike="noStrike">
                <a:solidFill>
                  <a:srgbClr val="202122"/>
                </a:solidFill>
                <a:highlight>
                  <a:srgbClr val="FFFFFF"/>
                </a:highlight>
                <a:latin typeface="Arial"/>
                <a:ea typeface="Arial"/>
                <a:cs typeface="Arial"/>
                <a:sym typeface="Arial"/>
              </a:rPr>
              <a:t>(7)</a:t>
            </a:r>
            <a:endParaRPr b="0" baseline="30000" i="0" sz="1400" u="none" cap="none" strike="noStrike">
              <a:solidFill>
                <a:schemeClr val="dk1"/>
              </a:solidFill>
              <a:latin typeface="Arial"/>
              <a:ea typeface="Arial"/>
              <a:cs typeface="Arial"/>
              <a:sym typeface="Arial"/>
            </a:endParaRPr>
          </a:p>
        </p:txBody>
      </p:sp>
      <p:sp>
        <p:nvSpPr>
          <p:cNvPr id="102" name="Google Shape;102;p17"/>
          <p:cNvSpPr txBox="1"/>
          <p:nvPr/>
        </p:nvSpPr>
        <p:spPr>
          <a:xfrm>
            <a:off x="3307225" y="3031500"/>
            <a:ext cx="57258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202122"/>
                </a:solidFill>
                <a:latin typeface="Arial"/>
                <a:ea typeface="Arial"/>
                <a:cs typeface="Arial"/>
                <a:sym typeface="Arial"/>
              </a:rPr>
              <a:t>Public disclosure </a:t>
            </a:r>
            <a:r>
              <a:rPr b="0" i="0" lang="en" sz="1300" u="none" cap="none" strike="noStrike">
                <a:solidFill>
                  <a:srgbClr val="202122"/>
                </a:solidFill>
                <a:latin typeface="Arial"/>
                <a:ea typeface="Arial"/>
                <a:cs typeface="Arial"/>
                <a:sym typeface="Arial"/>
              </a:rPr>
              <a:t>- 7 April 2014</a:t>
            </a:r>
            <a:endParaRPr b="0" i="0" sz="13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202122"/>
                </a:solidFill>
                <a:latin typeface="Arial"/>
                <a:ea typeface="Arial"/>
                <a:cs typeface="Arial"/>
                <a:sym typeface="Arial"/>
              </a:rPr>
              <a:t>Exposure</a:t>
            </a:r>
            <a:r>
              <a:rPr b="0" i="0" lang="en" sz="1300" u="none" cap="none" strike="noStrike">
                <a:solidFill>
                  <a:srgbClr val="202122"/>
                </a:solidFill>
                <a:latin typeface="Arial"/>
                <a:ea typeface="Arial"/>
                <a:cs typeface="Arial"/>
                <a:sym typeface="Arial"/>
              </a:rPr>
              <a:t> -</a:t>
            </a:r>
            <a:endParaRPr b="0" i="0" sz="1300" u="none" cap="none" strike="noStrike">
              <a:solidFill>
                <a:srgbClr val="202122"/>
              </a:solidFill>
              <a:latin typeface="Arial"/>
              <a:ea typeface="Arial"/>
              <a:cs typeface="Arial"/>
              <a:sym typeface="Arial"/>
            </a:endParaRPr>
          </a:p>
          <a:p>
            <a:pPr indent="-311150" lvl="0" marL="457200" marR="0" rtl="0" algn="l">
              <a:lnSpc>
                <a:spcPct val="100000"/>
              </a:lnSpc>
              <a:spcBef>
                <a:spcPts val="0"/>
              </a:spcBef>
              <a:spcAft>
                <a:spcPts val="0"/>
              </a:spcAft>
              <a:buClr>
                <a:srgbClr val="202122"/>
              </a:buClr>
              <a:buSzPts val="1300"/>
              <a:buFont typeface="Arial"/>
              <a:buChar char="●"/>
            </a:pPr>
            <a:r>
              <a:rPr b="0" i="0" lang="en" sz="1300" u="none" cap="none" strike="noStrike">
                <a:solidFill>
                  <a:srgbClr val="202122"/>
                </a:solidFill>
                <a:latin typeface="Arial"/>
                <a:ea typeface="Arial"/>
                <a:cs typeface="Arial"/>
                <a:sym typeface="Arial"/>
              </a:rPr>
              <a:t>21 June 2014 - 309,197 public web servers remained vulnerable </a:t>
            </a:r>
            <a:r>
              <a:rPr b="0" baseline="30000" i="0" lang="en" sz="1300" u="none" cap="none" strike="noStrike">
                <a:solidFill>
                  <a:srgbClr val="202122"/>
                </a:solidFill>
                <a:latin typeface="Arial"/>
                <a:ea typeface="Arial"/>
                <a:cs typeface="Arial"/>
                <a:sym typeface="Arial"/>
              </a:rPr>
              <a:t>(8)</a:t>
            </a:r>
            <a:endParaRPr b="0" baseline="30000" i="0" sz="1300" u="none" cap="none" strike="noStrike">
              <a:solidFill>
                <a:srgbClr val="202122"/>
              </a:solidFill>
              <a:latin typeface="Arial"/>
              <a:ea typeface="Arial"/>
              <a:cs typeface="Arial"/>
              <a:sym typeface="Arial"/>
            </a:endParaRPr>
          </a:p>
          <a:p>
            <a:pPr indent="-311150" lvl="0" marL="457200" marR="0" rtl="0" algn="l">
              <a:lnSpc>
                <a:spcPct val="100000"/>
              </a:lnSpc>
              <a:spcBef>
                <a:spcPts val="0"/>
              </a:spcBef>
              <a:spcAft>
                <a:spcPts val="0"/>
              </a:spcAft>
              <a:buClr>
                <a:srgbClr val="202122"/>
              </a:buClr>
              <a:buSzPts val="1300"/>
              <a:buFont typeface="Arial"/>
              <a:buChar char="●"/>
            </a:pPr>
            <a:r>
              <a:rPr b="0" i="0" lang="en" sz="1300" u="none" cap="none" strike="noStrike">
                <a:solidFill>
                  <a:srgbClr val="202122"/>
                </a:solidFill>
                <a:latin typeface="Arial"/>
                <a:ea typeface="Arial"/>
                <a:cs typeface="Arial"/>
                <a:sym typeface="Arial"/>
              </a:rPr>
              <a:t>6 July 2017, the number had dropped to 144,000 </a:t>
            </a:r>
            <a:r>
              <a:rPr b="0" baseline="30000" i="0" lang="en" sz="1300" u="none" cap="none" strike="noStrike">
                <a:solidFill>
                  <a:srgbClr val="202122"/>
                </a:solidFill>
                <a:latin typeface="Arial"/>
                <a:ea typeface="Arial"/>
                <a:cs typeface="Arial"/>
                <a:sym typeface="Arial"/>
              </a:rPr>
              <a:t>(9)</a:t>
            </a:r>
            <a:endParaRPr b="0" baseline="30000" i="0" sz="1300" u="none" cap="none" strike="noStrike">
              <a:solidFill>
                <a:srgbClr val="202122"/>
              </a:solidFill>
              <a:latin typeface="Arial"/>
              <a:ea typeface="Arial"/>
              <a:cs typeface="Arial"/>
              <a:sym typeface="Arial"/>
            </a:endParaRPr>
          </a:p>
          <a:p>
            <a:pPr indent="-311150" lvl="0" marL="457200" marR="0" rtl="0" algn="l">
              <a:lnSpc>
                <a:spcPct val="100000"/>
              </a:lnSpc>
              <a:spcBef>
                <a:spcPts val="0"/>
              </a:spcBef>
              <a:spcAft>
                <a:spcPts val="0"/>
              </a:spcAft>
              <a:buClr>
                <a:srgbClr val="202122"/>
              </a:buClr>
              <a:buSzPts val="1300"/>
              <a:buFont typeface="Arial"/>
              <a:buChar char="●"/>
            </a:pPr>
            <a:r>
              <a:rPr b="0" i="0" lang="en" sz="1300" u="none" cap="none" strike="noStrike">
                <a:solidFill>
                  <a:srgbClr val="202122"/>
                </a:solidFill>
                <a:latin typeface="Arial"/>
                <a:ea typeface="Arial"/>
                <a:cs typeface="Arial"/>
                <a:sym typeface="Arial"/>
              </a:rPr>
              <a:t>11 July 2019, 91,063 devices were vulnerable </a:t>
            </a:r>
            <a:r>
              <a:rPr b="0" baseline="30000" i="0" lang="en" sz="1300" u="none" cap="none" strike="noStrike">
                <a:solidFill>
                  <a:srgbClr val="202122"/>
                </a:solidFill>
                <a:latin typeface="Arial"/>
                <a:ea typeface="Arial"/>
                <a:cs typeface="Arial"/>
                <a:sym typeface="Arial"/>
              </a:rPr>
              <a:t>(10)</a:t>
            </a:r>
            <a:endParaRPr b="0" baseline="30000" i="0" sz="1300" u="none" cap="none" strike="noStrike">
              <a:solidFill>
                <a:srgbClr val="202122"/>
              </a:solidFill>
              <a:latin typeface="Arial"/>
              <a:ea typeface="Arial"/>
              <a:cs typeface="Arial"/>
              <a:sym typeface="Arial"/>
            </a:endParaRPr>
          </a:p>
        </p:txBody>
      </p:sp>
      <p:sp>
        <p:nvSpPr>
          <p:cNvPr id="103" name="Google Shape;103;p17"/>
          <p:cNvSpPr txBox="1"/>
          <p:nvPr/>
        </p:nvSpPr>
        <p:spPr>
          <a:xfrm>
            <a:off x="3219475" y="4259325"/>
            <a:ext cx="4767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202122"/>
                </a:solidFill>
                <a:latin typeface="Arial"/>
                <a:ea typeface="Arial"/>
                <a:cs typeface="Arial"/>
                <a:sym typeface="Arial"/>
              </a:rPr>
              <a:t>At the time, OpenSSL had </a:t>
            </a:r>
            <a:r>
              <a:rPr b="1" i="0" lang="en" sz="1300" u="none" cap="none" strike="noStrike">
                <a:solidFill>
                  <a:srgbClr val="FF0000"/>
                </a:solidFill>
                <a:latin typeface="Arial"/>
                <a:ea typeface="Arial"/>
                <a:cs typeface="Arial"/>
                <a:sym typeface="Arial"/>
              </a:rPr>
              <a:t>TWO </a:t>
            </a:r>
            <a:r>
              <a:rPr b="0" i="0" lang="en" sz="1300" u="none" cap="none" strike="noStrike">
                <a:solidFill>
                  <a:srgbClr val="202122"/>
                </a:solidFill>
                <a:latin typeface="Arial"/>
                <a:ea typeface="Arial"/>
                <a:cs typeface="Arial"/>
                <a:sym typeface="Arial"/>
              </a:rPr>
              <a:t>full-time developers to develop, maintain, test, and review 500,000 lines of code</a:t>
            </a:r>
            <a:r>
              <a:rPr b="0" i="0" lang="en" sz="1400" u="none" cap="none" strike="noStrike">
                <a:solidFill>
                  <a:srgbClr val="202122"/>
                </a:solidFill>
                <a:latin typeface="Arial"/>
                <a:ea typeface="Arial"/>
                <a:cs typeface="Arial"/>
                <a:sym typeface="Arial"/>
              </a:rPr>
              <a:t> </a:t>
            </a:r>
            <a:r>
              <a:rPr b="0" baseline="30000" i="0" lang="en" sz="1400" u="none" cap="none" strike="noStrike">
                <a:solidFill>
                  <a:srgbClr val="202122"/>
                </a:solidFill>
                <a:latin typeface="Arial"/>
                <a:ea typeface="Arial"/>
                <a:cs typeface="Arial"/>
                <a:sym typeface="Arial"/>
              </a:rPr>
              <a:t>(7)</a:t>
            </a:r>
            <a:endParaRPr b="0" baseline="30000" i="0" sz="1400" u="none" cap="none" strike="noStrike">
              <a:solidFill>
                <a:srgbClr val="20212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57550" y="0"/>
            <a:ext cx="9027300" cy="490500"/>
          </a:xfrm>
          <a:prstGeom prst="rect">
            <a:avLst/>
          </a:prstGeom>
          <a:noFill/>
          <a:ln>
            <a:noFill/>
          </a:ln>
        </p:spPr>
        <p:txBody>
          <a:bodyPr anchorCtr="0" anchor="t" bIns="28575" lIns="57150" spcFirstLastPara="1" rIns="57150" wrap="square" tIns="28575">
            <a:normAutofit fontScale="90000"/>
          </a:bodyPr>
          <a:lstStyle/>
          <a:p>
            <a:pPr indent="0" lvl="0" marL="0" rtl="0" algn="l">
              <a:lnSpc>
                <a:spcPct val="85000"/>
              </a:lnSpc>
              <a:spcBef>
                <a:spcPts val="0"/>
              </a:spcBef>
              <a:spcAft>
                <a:spcPts val="0"/>
              </a:spcAft>
              <a:buSzPct val="82142"/>
              <a:buNone/>
            </a:pPr>
            <a:r>
              <a:rPr b="1" lang="en">
                <a:latin typeface="Arial"/>
                <a:ea typeface="Arial"/>
                <a:cs typeface="Arial"/>
                <a:sym typeface="Arial"/>
              </a:rPr>
              <a:t>Problem Overview - Securing the open source ecosystem</a:t>
            </a:r>
            <a:endParaRPr b="1">
              <a:latin typeface="Arial"/>
              <a:ea typeface="Arial"/>
              <a:cs typeface="Arial"/>
              <a:sym typeface="Arial"/>
            </a:endParaRPr>
          </a:p>
        </p:txBody>
      </p:sp>
      <p:sp>
        <p:nvSpPr>
          <p:cNvPr id="109" name="Google Shape;109;p18"/>
          <p:cNvSpPr txBox="1"/>
          <p:nvPr>
            <p:ph idx="1" type="body"/>
          </p:nvPr>
        </p:nvSpPr>
        <p:spPr>
          <a:xfrm>
            <a:off x="0" y="584725"/>
            <a:ext cx="5465100" cy="37092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It has been estimated that FOSS constitutes 80-90% of any given piece of modern software </a:t>
            </a:r>
            <a:r>
              <a:rPr b="0" baseline="30000" i="0" lang="en" sz="1300" u="none" cap="none" strike="noStrike">
                <a:solidFill>
                  <a:srgbClr val="000000"/>
                </a:solidFill>
                <a:latin typeface="Arial"/>
                <a:ea typeface="Arial"/>
                <a:cs typeface="Arial"/>
                <a:sym typeface="Arial"/>
              </a:rPr>
              <a:t>(1)</a:t>
            </a:r>
            <a:endParaRPr b="0" baseline="30000" i="0" sz="1300" u="none" cap="none" strike="noStrike">
              <a:solidFill>
                <a:srgbClr val="000000"/>
              </a:solidFill>
              <a:latin typeface="Arial"/>
              <a:ea typeface="Arial"/>
              <a:cs typeface="Arial"/>
              <a:sym typeface="Arial"/>
            </a:endParaRPr>
          </a:p>
          <a:p>
            <a:pPr indent="-311150" lvl="0" marL="457200" marR="0" rtl="0" algn="l">
              <a:lnSpc>
                <a:spcPct val="115000"/>
              </a:lnSpc>
              <a:spcBef>
                <a:spcPts val="100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One report found that 84% of these codebases had at least one vulnerability, with the average having 158 per codebase </a:t>
            </a:r>
            <a:r>
              <a:rPr b="0" baseline="30000" i="0" lang="en" sz="1300" u="none" cap="none" strike="noStrike">
                <a:solidFill>
                  <a:srgbClr val="000000"/>
                </a:solidFill>
                <a:latin typeface="Arial"/>
                <a:ea typeface="Arial"/>
                <a:cs typeface="Arial"/>
                <a:sym typeface="Arial"/>
              </a:rPr>
              <a:t>(2)</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100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Other reports discover that average applications contain 118 libraries with roughly ⅓ being active; The average library age was 2.6 years old </a:t>
            </a:r>
            <a:r>
              <a:rPr b="0" baseline="30000" i="0" lang="en" sz="1300" u="none" cap="none" strike="noStrike">
                <a:solidFill>
                  <a:srgbClr val="000000"/>
                </a:solidFill>
                <a:latin typeface="Arial"/>
                <a:ea typeface="Arial"/>
                <a:cs typeface="Arial"/>
                <a:sym typeface="Arial"/>
              </a:rPr>
              <a:t>(3) </a:t>
            </a:r>
            <a:r>
              <a:rPr b="0" i="0" lang="en"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100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Over a 10 year period the volume of vulns has increased over 4 times [as measured with CVE] </a:t>
            </a:r>
            <a:r>
              <a:rPr b="0" baseline="30000" i="0" lang="en" sz="1300" u="none" cap="none" strike="noStrike">
                <a:solidFill>
                  <a:srgbClr val="000000"/>
                </a:solidFill>
                <a:latin typeface="Arial"/>
                <a:ea typeface="Arial"/>
                <a:cs typeface="Arial"/>
                <a:sym typeface="Arial"/>
              </a:rPr>
              <a:t>(4)</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100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Most OSS vulns are discovered in indirect dependencies </a:t>
            </a:r>
            <a:r>
              <a:rPr b="0" baseline="30000" i="0" lang="en" sz="1300" u="none" cap="none" strike="noStrike">
                <a:solidFill>
                  <a:srgbClr val="000000"/>
                </a:solidFill>
                <a:latin typeface="Arial"/>
                <a:ea typeface="Arial"/>
                <a:cs typeface="Arial"/>
                <a:sym typeface="Arial"/>
              </a:rPr>
              <a:t>(5)</a:t>
            </a:r>
            <a:r>
              <a:rPr b="0" i="0" lang="en"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1000"/>
              </a:spcBef>
              <a:spcAft>
                <a:spcPts val="100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 typical vuln can go undetected for 218 weeks, and typically takes 4 weeks to get resolved once the project is alerted to it </a:t>
            </a:r>
            <a:r>
              <a:rPr b="0" baseline="30000" i="0" lang="en" sz="1300" u="none" cap="none" strike="noStrike">
                <a:solidFill>
                  <a:srgbClr val="000000"/>
                </a:solidFill>
                <a:latin typeface="Arial"/>
                <a:ea typeface="Arial"/>
                <a:cs typeface="Arial"/>
                <a:sym typeface="Arial"/>
              </a:rPr>
              <a:t>(6)</a:t>
            </a:r>
            <a:endParaRPr b="0" baseline="30000" i="0" sz="1300" u="none" cap="none" strike="noStrike">
              <a:solidFill>
                <a:srgbClr val="000000"/>
              </a:solidFill>
              <a:latin typeface="Arial"/>
              <a:ea typeface="Arial"/>
              <a:cs typeface="Arial"/>
              <a:sym typeface="Arial"/>
            </a:endParaRPr>
          </a:p>
        </p:txBody>
      </p:sp>
      <p:sp>
        <p:nvSpPr>
          <p:cNvPr id="110" name="Google Shape;110;p18"/>
          <p:cNvSpPr txBox="1"/>
          <p:nvPr/>
        </p:nvSpPr>
        <p:spPr>
          <a:xfrm>
            <a:off x="211325" y="4457100"/>
            <a:ext cx="2762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(1) - </a:t>
            </a:r>
            <a:r>
              <a:rPr b="0" i="0" lang="en" sz="700" u="sng" cap="none" strike="noStrike">
                <a:solidFill>
                  <a:schemeClr val="hlink"/>
                </a:solidFill>
                <a:latin typeface="Arial"/>
                <a:ea typeface="Arial"/>
                <a:cs typeface="Arial"/>
                <a:sym typeface="Arial"/>
                <a:hlinkClick r:id="rId3"/>
              </a:rPr>
              <a:t>State of the Software Supply Chain</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(2) - </a:t>
            </a:r>
            <a:r>
              <a:rPr b="0" i="0" lang="en" sz="700" u="sng" cap="none" strike="noStrike">
                <a:solidFill>
                  <a:schemeClr val="hlink"/>
                </a:solidFill>
                <a:latin typeface="Arial"/>
                <a:ea typeface="Arial"/>
                <a:cs typeface="Arial"/>
                <a:sym typeface="Arial"/>
                <a:hlinkClick r:id="rId4"/>
              </a:rPr>
              <a:t>2021 Open Source Security and Risk Analysis Report</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(3) - </a:t>
            </a:r>
            <a:r>
              <a:rPr b="0" i="0" lang="en" sz="700" u="sng" cap="none" strike="noStrike">
                <a:solidFill>
                  <a:schemeClr val="hlink"/>
                </a:solidFill>
                <a:latin typeface="Arial"/>
                <a:ea typeface="Arial"/>
                <a:cs typeface="Arial"/>
                <a:sym typeface="Arial"/>
                <a:hlinkClick r:id="rId5"/>
              </a:rPr>
              <a:t>2021 State of Open Source Security Report</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700" u="none" cap="none" strike="noStrike">
              <a:solidFill>
                <a:srgbClr val="000000"/>
              </a:solidFill>
              <a:latin typeface="Arial"/>
              <a:ea typeface="Arial"/>
              <a:cs typeface="Arial"/>
              <a:sym typeface="Arial"/>
            </a:endParaRPr>
          </a:p>
        </p:txBody>
      </p:sp>
      <p:pic>
        <p:nvPicPr>
          <p:cNvPr id="111" name="Google Shape;111;p18"/>
          <p:cNvPicPr preferRelativeResize="0"/>
          <p:nvPr/>
        </p:nvPicPr>
        <p:blipFill rotWithShape="1">
          <a:blip r:embed="rId6">
            <a:alphaModFix/>
          </a:blip>
          <a:srcRect b="0" l="0" r="0" t="0"/>
          <a:stretch/>
        </p:blipFill>
        <p:spPr>
          <a:xfrm>
            <a:off x="5425025" y="997450"/>
            <a:ext cx="3619675" cy="3142776"/>
          </a:xfrm>
          <a:prstGeom prst="rect">
            <a:avLst/>
          </a:prstGeom>
          <a:noFill/>
          <a:ln>
            <a:noFill/>
          </a:ln>
        </p:spPr>
      </p:pic>
      <p:sp>
        <p:nvSpPr>
          <p:cNvPr id="112" name="Google Shape;112;p18"/>
          <p:cNvSpPr txBox="1"/>
          <p:nvPr/>
        </p:nvSpPr>
        <p:spPr>
          <a:xfrm>
            <a:off x="5425025" y="4293925"/>
            <a:ext cx="2740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000000"/>
                </a:solidFill>
                <a:latin typeface="Arial"/>
                <a:ea typeface="Arial"/>
                <a:cs typeface="Arial"/>
                <a:sym typeface="Arial"/>
              </a:rPr>
              <a:t>Image - </a:t>
            </a:r>
            <a:r>
              <a:rPr b="0" i="0" lang="en" sz="700" u="sng" cap="none" strike="noStrike">
                <a:solidFill>
                  <a:schemeClr val="hlink"/>
                </a:solidFill>
                <a:latin typeface="Arial"/>
                <a:ea typeface="Arial"/>
                <a:cs typeface="Arial"/>
                <a:sym typeface="Arial"/>
                <a:hlinkClick r:id="rId7"/>
              </a:rPr>
              <a:t>%Rely on OSS</a:t>
            </a:r>
            <a:endParaRPr b="0" i="0" sz="700" u="none" cap="none" strike="noStrike">
              <a:solidFill>
                <a:srgbClr val="000000"/>
              </a:solidFill>
              <a:latin typeface="Arial"/>
              <a:ea typeface="Arial"/>
              <a:cs typeface="Arial"/>
              <a:sym typeface="Arial"/>
            </a:endParaRPr>
          </a:p>
        </p:txBody>
      </p:sp>
      <p:sp>
        <p:nvSpPr>
          <p:cNvPr id="113" name="Google Shape;113;p18"/>
          <p:cNvSpPr txBox="1"/>
          <p:nvPr/>
        </p:nvSpPr>
        <p:spPr>
          <a:xfrm>
            <a:off x="3079500" y="4457100"/>
            <a:ext cx="238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lang="en" sz="700">
                <a:solidFill>
                  <a:schemeClr val="dk1"/>
                </a:solidFill>
              </a:rPr>
              <a:t>(4) - </a:t>
            </a:r>
            <a:r>
              <a:rPr lang="en" sz="700" u="sng">
                <a:solidFill>
                  <a:schemeClr val="hlink"/>
                </a:solidFill>
                <a:hlinkClick r:id="rId8"/>
              </a:rPr>
              <a:t>2020 Red Hat Risk Report</a:t>
            </a:r>
            <a:endParaRPr sz="700">
              <a:solidFill>
                <a:schemeClr val="dk1"/>
              </a:solidFill>
            </a:endParaRPr>
          </a:p>
          <a:p>
            <a:pPr indent="0" lvl="0" marL="0" rtl="0" algn="l">
              <a:spcBef>
                <a:spcPts val="0"/>
              </a:spcBef>
              <a:spcAft>
                <a:spcPts val="0"/>
              </a:spcAft>
              <a:buClr>
                <a:schemeClr val="dk1"/>
              </a:buClr>
              <a:buSzPts val="1000"/>
              <a:buFont typeface="Arial"/>
              <a:buNone/>
            </a:pPr>
            <a:r>
              <a:rPr lang="en" sz="700">
                <a:solidFill>
                  <a:schemeClr val="dk1"/>
                </a:solidFill>
              </a:rPr>
              <a:t>(5) - </a:t>
            </a:r>
            <a:r>
              <a:rPr lang="en" sz="700" u="sng">
                <a:solidFill>
                  <a:schemeClr val="hlink"/>
                </a:solidFill>
                <a:hlinkClick r:id="rId9"/>
              </a:rPr>
              <a:t>2020 State of Open Source Security Report</a:t>
            </a:r>
            <a:endParaRPr sz="700">
              <a:solidFill>
                <a:schemeClr val="dk1"/>
              </a:solidFill>
            </a:endParaRPr>
          </a:p>
          <a:p>
            <a:pPr indent="0" lvl="0" marL="0" rtl="0" algn="l">
              <a:spcBef>
                <a:spcPts val="0"/>
              </a:spcBef>
              <a:spcAft>
                <a:spcPts val="0"/>
              </a:spcAft>
              <a:buClr>
                <a:schemeClr val="dk1"/>
              </a:buClr>
              <a:buSzPts val="1000"/>
              <a:buFont typeface="Arial"/>
              <a:buNone/>
            </a:pPr>
            <a:r>
              <a:rPr lang="en" sz="700">
                <a:solidFill>
                  <a:schemeClr val="dk1"/>
                </a:solidFill>
              </a:rPr>
              <a:t>(6) - </a:t>
            </a:r>
            <a:r>
              <a:rPr lang="en" sz="700" u="sng">
                <a:solidFill>
                  <a:schemeClr val="hlink"/>
                </a:solidFill>
                <a:hlinkClick r:id="rId10"/>
              </a:rPr>
              <a:t>2020 State of the Octoverse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62372" y="-8"/>
            <a:ext cx="8389800" cy="49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Back</a:t>
            </a:r>
            <a:r>
              <a:rPr b="1" lang="en"/>
              <a:t>end</a:t>
            </a:r>
            <a:r>
              <a:rPr lang="en"/>
              <a:t> </a:t>
            </a:r>
            <a:r>
              <a:rPr lang="en"/>
              <a:t>        to         Middleware        to          Front</a:t>
            </a:r>
            <a:r>
              <a:rPr b="1" lang="en"/>
              <a:t>end</a:t>
            </a:r>
            <a:endParaRPr b="1"/>
          </a:p>
        </p:txBody>
      </p:sp>
      <p:sp>
        <p:nvSpPr>
          <p:cNvPr id="119" name="Google Shape;119;p19"/>
          <p:cNvSpPr txBox="1"/>
          <p:nvPr>
            <p:ph idx="1" type="body"/>
          </p:nvPr>
        </p:nvSpPr>
        <p:spPr>
          <a:xfrm>
            <a:off x="67925" y="717150"/>
            <a:ext cx="2542200" cy="37092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 sz="1800"/>
              <a:t>“</a:t>
            </a:r>
            <a:r>
              <a:rPr lang="en" sz="1400"/>
              <a:t>According to a U.S. Department of Homeland Security advisory, the affected versions of SolarWinds Orion are versions are 2019.4 through 2020.2. 1 HF1. </a:t>
            </a:r>
            <a:r>
              <a:rPr b="1" lang="en" sz="1400"/>
              <a:t>More than 18,000 SolarWinds customers installed the malicious updates, with the malware spreading undetected</a:t>
            </a:r>
            <a:r>
              <a:rPr lang="en" sz="1800"/>
              <a:t>” - </a:t>
            </a:r>
            <a:r>
              <a:rPr lang="en" sz="1400"/>
              <a:t>TechTarget - June 16, 2021</a:t>
            </a:r>
            <a:endParaRPr sz="1400"/>
          </a:p>
        </p:txBody>
      </p:sp>
      <p:sp>
        <p:nvSpPr>
          <p:cNvPr id="120" name="Google Shape;120;p19"/>
          <p:cNvSpPr txBox="1"/>
          <p:nvPr/>
        </p:nvSpPr>
        <p:spPr>
          <a:xfrm>
            <a:off x="3086175" y="708750"/>
            <a:ext cx="25422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r>
              <a:rPr lang="en"/>
              <a:t>Log4j 2.x is in the top 0.003% percentile in popularity by downloads out of a total population of 7.1 million.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 short - it's as popular as components get</a:t>
            </a:r>
            <a:r>
              <a:rPr lang="en"/>
              <a:t>.</a:t>
            </a:r>
            <a:r>
              <a:rPr lang="en" sz="1800"/>
              <a:t>”</a:t>
            </a:r>
            <a:r>
              <a:rPr lang="en"/>
              <a:t>  - Sonotype - “Log4shell by the numbers- Why did CVE-2021-44228 set the Internet on Fire?”  - December 14, 2021</a:t>
            </a:r>
            <a:endParaRPr/>
          </a:p>
        </p:txBody>
      </p:sp>
      <p:sp>
        <p:nvSpPr>
          <p:cNvPr id="121" name="Google Shape;121;p19"/>
          <p:cNvSpPr txBox="1"/>
          <p:nvPr/>
        </p:nvSpPr>
        <p:spPr>
          <a:xfrm flipH="1" rot="-860">
            <a:off x="6300347" y="709050"/>
            <a:ext cx="2398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Unpatched open source software flaw blamed for massive Equifax breach.</a:t>
            </a:r>
            <a:endParaRPr/>
          </a:p>
          <a:p>
            <a:pPr indent="0" lvl="0" marL="0" rtl="0" algn="l">
              <a:spcBef>
                <a:spcPts val="0"/>
              </a:spcBef>
              <a:spcAft>
                <a:spcPts val="0"/>
              </a:spcAft>
              <a:buNone/>
            </a:pPr>
            <a:r>
              <a:rPr lang="en"/>
              <a:t> It’s no surprise that Web application attacks are the leading cause of large breaches. </a:t>
            </a:r>
            <a:r>
              <a:rPr b="1" lang="en"/>
              <a:t>The *average* Web application or API has 26.7 serious vulnerabilities.</a:t>
            </a:r>
            <a:r>
              <a:rPr lang="en"/>
              <a:t> And organizations often have hundreds, thousands, or even tens of thousands of applications.”</a:t>
            </a:r>
            <a:endParaRPr/>
          </a:p>
          <a:p>
            <a:pPr indent="0" lvl="0" marL="0" rtl="0" algn="l">
              <a:spcBef>
                <a:spcPts val="0"/>
              </a:spcBef>
              <a:spcAft>
                <a:spcPts val="0"/>
              </a:spcAft>
              <a:buNone/>
            </a:pPr>
            <a:r>
              <a:rPr lang="en"/>
              <a:t>eSecurity</a:t>
            </a:r>
            <a:r>
              <a:rPr lang="en"/>
              <a:t> Planet - December 12, 2017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idx="1" type="body"/>
          </p:nvPr>
        </p:nvSpPr>
        <p:spPr>
          <a:xfrm>
            <a:off x="4096100" y="1866200"/>
            <a:ext cx="4718400" cy="2771400"/>
          </a:xfrm>
          <a:prstGeom prst="rect">
            <a:avLst/>
          </a:prstGeom>
        </p:spPr>
        <p:txBody>
          <a:bodyPr anchorCtr="0" anchor="t" bIns="28575" lIns="57150" spcFirstLastPara="1" rIns="57150" wrap="square" tIns="28575">
            <a:noAutofit/>
          </a:bodyPr>
          <a:lstStyle/>
          <a:p>
            <a:pPr indent="0" lvl="0" marL="0" rtl="0" algn="l">
              <a:spcBef>
                <a:spcPts val="400"/>
              </a:spcBef>
              <a:spcAft>
                <a:spcPts val="0"/>
              </a:spcAft>
              <a:buNone/>
            </a:pPr>
            <a:r>
              <a:rPr b="1" lang="en" sz="4300">
                <a:solidFill>
                  <a:schemeClr val="lt1"/>
                </a:solidFill>
              </a:rPr>
              <a:t>At Massive Scale</a:t>
            </a:r>
            <a:endParaRPr b="1" sz="43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